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9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5DED-B482-442A-AD06-312E31E37C94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2DC2-9D1A-4CD7-8B36-3827D722C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5DED-B482-442A-AD06-312E31E37C94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2DC2-9D1A-4CD7-8B36-3827D722C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5DED-B482-442A-AD06-312E31E37C94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2DC2-9D1A-4CD7-8B36-3827D722C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5DED-B482-442A-AD06-312E31E37C94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2DC2-9D1A-4CD7-8B36-3827D722C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5DED-B482-442A-AD06-312E31E37C94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2DC2-9D1A-4CD7-8B36-3827D722C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5DED-B482-442A-AD06-312E31E37C94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2DC2-9D1A-4CD7-8B36-3827D722C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5DED-B482-442A-AD06-312E31E37C94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2DC2-9D1A-4CD7-8B36-3827D722C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5DED-B482-442A-AD06-312E31E37C94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2DC2-9D1A-4CD7-8B36-3827D722C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5DED-B482-442A-AD06-312E31E37C94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2DC2-9D1A-4CD7-8B36-3827D722C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5DED-B482-442A-AD06-312E31E37C94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2DC2-9D1A-4CD7-8B36-3827D722C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5DED-B482-442A-AD06-312E31E37C94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52DC2-9D1A-4CD7-8B36-3827D722C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5DED-B482-442A-AD06-312E31E37C94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52DC2-9D1A-4CD7-8B36-3827D722C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.png"/><Relationship Id="rId4" Type="http://schemas.openxmlformats.org/officeDocument/2006/relationships/image" Target="../media/image25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10" Type="http://schemas.openxmlformats.org/officeDocument/2006/relationships/image" Target="../media/image3.png"/><Relationship Id="rId4" Type="http://schemas.openxmlformats.org/officeDocument/2006/relationships/image" Target="../media/image31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6.png"/><Relationship Id="rId7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54;&#1088;&#1075;&#1084;&#1072;&#1089;&#1089;&#1086;&#1074;&#1072;&#1103;%20&#1076;&#1077;&#1103;&#1090;&#1077;&#1083;&#1100;&#1085;&#1086;&#1089;&#1090;&#1100;%20&#1089;%202016\&#1054;&#1073;&#1091;&#1095;&#1077;&#1085;&#1080;&#1077;%20&#1086;&#1073;&#1088;&#1072;&#1079;&#1086;&#1074;&#1072;&#1085;&#1080;&#1077;%20&#1053;&#1086;&#1074;&#1099;&#1081;%20&#1075;&#1086;&#1076;%202020\&#1055;&#1088;&#1077;&#1079;&#1077;&#1085;&#1090;&#1072;&#1094;&#1080;&#1103;%20&#1053;&#1086;&#1074;&#1099;&#1081;%20&#1075;&#1086;&#1076;%20&#1064;&#1082;&#1086;&#1083;&#1099;\&#1050;&#1072;&#1082;%20&#1073;&#1099;&#1089;&#1090;&#1088;&#1086;%20&#1075;&#1086;&#1088;&#1080;&#1090;%20&#1085;&#1086;&#1074;&#1086;&#1075;&#1086;&#1076;&#1085;&#1103;&#1103;%20&#1077;&#1083;&#1082;&#1072;.mp4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7.jpe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54;&#1088;&#1075;&#1084;&#1072;&#1089;&#1089;&#1086;&#1074;&#1072;&#1103;%20&#1076;&#1077;&#1103;&#1090;&#1077;&#1083;&#1100;&#1085;&#1086;&#1089;&#1090;&#1100;%20&#1089;%202016\&#1054;&#1073;&#1091;&#1095;&#1077;&#1085;&#1080;&#1077;%20&#1086;&#1073;&#1088;&#1072;&#1079;&#1086;&#1074;&#1072;&#1085;&#1080;&#1077;%20&#1053;&#1086;&#1074;&#1099;&#1081;%20&#1075;&#1086;&#1076;%202020\&#1055;&#1088;&#1077;&#1079;&#1077;&#1085;&#1090;&#1072;&#1094;&#1080;&#1103;%20&#1053;&#1086;&#1074;&#1099;&#1081;%20&#1075;&#1086;&#1076;%20&#1064;&#1082;&#1086;&#1083;&#1099;\+&#1055;&#1080;&#1088;&#1086;&#1090;&#1077;&#1093;&#1085;&#1080;&#1082;&#1072;.avi" TargetMode="Externa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3.png"/><Relationship Id="rId4" Type="http://schemas.openxmlformats.org/officeDocument/2006/relationships/image" Target="../media/image43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54;&#1088;&#1075;&#1084;&#1072;&#1089;&#1089;&#1086;&#1074;&#1072;&#1103;%20&#1076;&#1077;&#1103;&#1090;&#1077;&#1083;&#1100;&#1085;&#1086;&#1089;&#1090;&#1100;%20&#1089;%202016\&#1054;&#1073;&#1091;&#1095;&#1077;&#1085;&#1080;&#1077;%20&#1086;&#1073;&#1088;&#1072;&#1079;&#1086;&#1074;&#1072;&#1085;&#1080;&#1077;%20&#1053;&#1086;&#1074;&#1099;&#1081;%20&#1075;&#1086;&#1076;%202020\&#1055;&#1088;&#1077;&#1079;&#1077;&#1085;&#1090;&#1072;&#1094;&#1080;&#1103;%20&#1053;&#1086;&#1074;&#1099;&#1081;%20&#1075;&#1086;&#1076;%20&#1064;&#1082;&#1086;&#1083;&#1099;\&#1025;&#1083;&#1082;&#1072;%20&#1075;&#1086;&#1088;&#1080;&#1090;%20&#1074;%20&#1096;&#1082;&#1086;&#1083;&#1077;.mp4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owerpointstemplate.com/wp-content/uploads/2016/08/orange-power-point-template-ppt-template-768x5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640960" cy="5472607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00FF"/>
                </a:solidFill>
                <a:latin typeface="Arial Black" pitchFamily="34" charset="0"/>
              </a:rPr>
              <a:t>ПОЖАРНАЯ БЕЗОПАСНОСТЬ </a:t>
            </a:r>
            <a:br>
              <a:rPr lang="ru-RU" sz="6000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3000" b="1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sz="6000" b="1" dirty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sz="6000" b="1" dirty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Arial Black" pitchFamily="34" charset="0"/>
              </a:rPr>
              <a:t>ПРИ ПРОВЕДЕНИИ НОВОГОДНИХ ПРАЗДНИКОВ</a:t>
            </a:r>
            <a:br>
              <a:rPr lang="ru-RU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sz="3300" b="1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sz="3300" b="1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Arial Black" pitchFamily="34" charset="0"/>
              </a:rPr>
              <a:t>В ОБРАЗОВАТЕЛЬНЫХ УЧРЕЖДЕНИЯХ</a:t>
            </a:r>
            <a:endParaRPr lang="ru-RU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90898"/>
            <a:ext cx="1440160" cy="178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 descr="https://bumper-stickers.ru/55680-thickbox_default/mchs-rossi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2320" y="116632"/>
            <a:ext cx="1691680" cy="1691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thumbs.dreamstime.com/z/fire-border-64469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58" y="1"/>
            <a:ext cx="9139942" cy="6857999"/>
          </a:xfrm>
          <a:prstGeom prst="rect">
            <a:avLst/>
          </a:prstGeom>
          <a:noFill/>
        </p:spPr>
      </p:pic>
      <p:pic>
        <p:nvPicPr>
          <p:cNvPr id="24585" name="Picture 9" descr="https://d2hhj3gz5jljkm.cloudfront.net/2cd/d0ba7/a7fc/411a/90c8/5b99eb8f1814/original/12507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864096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  <a:t>ПРОВЕРКА ГОТОВНОСТИ </a:t>
            </a:r>
            <a:b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</a:br>
            <a: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  <a:t>СРЕДСТВ ПРОТИВОПОЖАРНОЙ ЗАЩИТЫ</a:t>
            </a:r>
            <a:endParaRPr lang="ru-RU" sz="3000" dirty="0"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052736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4. ПРОВЕРКА СОСТОЯНИЯ ЭЛЕКТРИЧЕСКИХ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СЕТЕЙ И ОБОРУДОВАНИЯ</a:t>
            </a:r>
            <a:endParaRPr lang="ru-RU" sz="2000" dirty="0" smtClean="0">
              <a:solidFill>
                <a:srgbClr val="CC00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63044" y="1772816"/>
            <a:ext cx="227048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844824"/>
            <a:ext cx="336902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3768" y="3979207"/>
            <a:ext cx="4320480" cy="287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 descr="https://www.pinclipart.com/picdir/big/79-797892_national-electrical-safety-month-safety-signs-high-voltage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512" y="5089813"/>
            <a:ext cx="2016224" cy="1768187"/>
          </a:xfrm>
          <a:prstGeom prst="rect">
            <a:avLst/>
          </a:prstGeom>
          <a:noFill/>
        </p:spPr>
      </p:pic>
      <p:pic>
        <p:nvPicPr>
          <p:cNvPr id="24587" name="Picture 11" descr="http://www.ot-isc.narod.ru/Image18/18-19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20272" y="5373216"/>
            <a:ext cx="2010520" cy="1080120"/>
          </a:xfrm>
          <a:prstGeom prst="rect">
            <a:avLst/>
          </a:prstGeom>
          <a:noFill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9513" y="90899"/>
            <a:ext cx="1008111" cy="125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 descr="https://bumper-stickers.ru/55680-thickbox_default/mchs-rossii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956376" y="116632"/>
            <a:ext cx="1187624" cy="1187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thumbs.dreamstime.com/z/fire-border-64469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58" y="1"/>
            <a:ext cx="9139942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864096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  <a:t>ПРОВЕРКА ГОТОВНОСТИ </a:t>
            </a:r>
            <a:b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</a:br>
            <a: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  <a:t>СРЕДСТВ ПРОТИВОПОЖАРНОЙ ЗАЩИТЫ</a:t>
            </a:r>
            <a:endParaRPr lang="ru-RU" sz="3000" dirty="0"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124744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5. Проверка состояния первичных средств пожаротушения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900" dirty="0" smtClean="0">
                <a:solidFill>
                  <a:srgbClr val="CC0000"/>
                </a:solidFill>
                <a:latin typeface="Arial Black" pitchFamily="34" charset="0"/>
                <a:ea typeface="+mj-ea"/>
                <a:cs typeface="+mj-cs"/>
              </a:rPr>
              <a:t>5.1. ОГНЕТУШИТЕЛИ</a:t>
            </a:r>
          </a:p>
        </p:txBody>
      </p:sp>
      <p:pic>
        <p:nvPicPr>
          <p:cNvPr id="25611" name="Picture 11" descr="https://a0.pmark.ru/data/mv0000021101mp/images/plomba/plomba_plastik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1772817"/>
            <a:ext cx="3851919" cy="2664295"/>
          </a:xfrm>
          <a:prstGeom prst="rect">
            <a:avLst/>
          </a:prstGeom>
          <a:noFill/>
        </p:spPr>
      </p:pic>
      <p:pic>
        <p:nvPicPr>
          <p:cNvPr id="25607" name="Picture 7" descr="https://a.mktgcdn.com/p/qhacM2HAkHP-Zz03-8kru7Vll2uI7c3f-yd7j5hrYVA/874x60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784" y="3573016"/>
            <a:ext cx="3918323" cy="3284984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email">
            <a:lum contrast="30000"/>
          </a:blip>
          <a:srcRect/>
          <a:stretch>
            <a:fillRect/>
          </a:stretch>
        </p:blipFill>
        <p:spPr bwMode="auto">
          <a:xfrm>
            <a:off x="0" y="2909499"/>
            <a:ext cx="2915816" cy="394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3" name="Picture 13" descr="https://fire-shop.net/upload/iblock/05f/05f84ec514cd7f793371b56f4427d1e8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20272" y="4346628"/>
            <a:ext cx="1704206" cy="2511372"/>
          </a:xfrm>
          <a:prstGeom prst="rect">
            <a:avLst/>
          </a:prstGeom>
          <a:noFill/>
        </p:spPr>
      </p:pic>
      <p:pic>
        <p:nvPicPr>
          <p:cNvPr id="25615" name="Picture 15" descr="http://firestop.kz/images/pod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31840" y="1484784"/>
            <a:ext cx="2808312" cy="2457273"/>
          </a:xfrm>
          <a:prstGeom prst="rect">
            <a:avLst/>
          </a:prstGeom>
          <a:noFill/>
        </p:spPr>
      </p:pic>
      <p:pic>
        <p:nvPicPr>
          <p:cNvPr id="25617" name="Picture 17" descr="https://avatars.mds.yandex.net/get-marketpic/937598/market_3UWzcJQZ5dTH5imrdcFR5Q/ori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7584" y="1556792"/>
            <a:ext cx="2088232" cy="2088232"/>
          </a:xfrm>
          <a:prstGeom prst="rect">
            <a:avLst/>
          </a:prstGeom>
          <a:noFill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9513" y="90898"/>
            <a:ext cx="864096" cy="107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7" descr="https://bumper-stickers.ru/55680-thickbox_default/mchs-rossii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028384" y="116632"/>
            <a:ext cx="1115616" cy="1115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thumbs.dreamstime.com/z/fire-border-64469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39942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864096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  <a:t>ПРОВЕРКА ГОТОВНОСТИ </a:t>
            </a:r>
            <a:b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</a:br>
            <a: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  <a:t>СРЕДСТВ ПРОТИВОПОЖАРНОЙ ЗАЩИТЫ</a:t>
            </a:r>
            <a:endParaRPr lang="ru-RU" sz="3000" dirty="0"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124744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5. Проверка состояния первичных средств пожаротушения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900" dirty="0" smtClean="0">
                <a:solidFill>
                  <a:srgbClr val="CC0000"/>
                </a:solidFill>
                <a:latin typeface="Arial Black" pitchFamily="34" charset="0"/>
                <a:ea typeface="+mj-ea"/>
                <a:cs typeface="+mj-cs"/>
              </a:rPr>
              <a:t>5.2. ПОЖАРНЫЕ КРАНЫ</a:t>
            </a:r>
          </a:p>
        </p:txBody>
      </p:sp>
      <p:pic>
        <p:nvPicPr>
          <p:cNvPr id="26628" name="Picture 4" descr="https://itisme.ru/uploads/2016-06/2d829e92fb6321dbf7ad8f14b9277c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52053" y="1700808"/>
            <a:ext cx="4591947" cy="5157192"/>
          </a:xfrm>
          <a:prstGeom prst="rect">
            <a:avLst/>
          </a:prstGeom>
          <a:noFill/>
        </p:spPr>
      </p:pic>
      <p:pic>
        <p:nvPicPr>
          <p:cNvPr id="26630" name="Picture 6" descr="https://bestprofi.com/images/1691327432/1337210989340919602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772815"/>
            <a:ext cx="4499992" cy="3512189"/>
          </a:xfrm>
          <a:prstGeom prst="rect">
            <a:avLst/>
          </a:prstGeom>
          <a:noFill/>
        </p:spPr>
      </p:pic>
      <p:pic>
        <p:nvPicPr>
          <p:cNvPr id="26632" name="Picture 8" descr="http://mrknop.ru/products/item/picture/zhurnal_uchyota_pozharnyx_kranov_a4.jpg?w=248&amp;h=248"/>
          <p:cNvPicPr>
            <a:picLocks noChangeAspect="1" noChangeArrowheads="1"/>
          </p:cNvPicPr>
          <p:nvPr/>
        </p:nvPicPr>
        <p:blipFill>
          <a:blip r:embed="rId5" cstate="email"/>
          <a:srcRect l="15242" r="11598"/>
          <a:stretch>
            <a:fillRect/>
          </a:stretch>
        </p:blipFill>
        <p:spPr bwMode="auto">
          <a:xfrm>
            <a:off x="2168696" y="3573016"/>
            <a:ext cx="2403303" cy="3284983"/>
          </a:xfrm>
          <a:prstGeom prst="rect">
            <a:avLst/>
          </a:prstGeom>
          <a:noFill/>
        </p:spPr>
      </p:pic>
      <p:pic>
        <p:nvPicPr>
          <p:cNvPr id="26634" name="Picture 10" descr="https://xn----7sbbfb7a7aej.xn--p1ai/obzh_kabinet/umb/img_umb/pk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5201816"/>
            <a:ext cx="1656184" cy="1656184"/>
          </a:xfrm>
          <a:prstGeom prst="rect">
            <a:avLst/>
          </a:prstGeom>
          <a:noFill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513" y="90898"/>
            <a:ext cx="891625" cy="110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 descr="https://bumper-stickers.ru/55680-thickbox_default/mchs-rossii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063880" y="116632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thumbs.dreamstime.com/z/fire-border-64469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39942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864096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  <a:t>ПРОВЕРКА ГОТОВНОСТИ </a:t>
            </a:r>
            <a:b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</a:br>
            <a: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  <a:t>СРЕДСТВ ПРОТИВОПОЖАРНОЙ ЗАЩИТЫ</a:t>
            </a:r>
            <a:endParaRPr lang="ru-RU" sz="3000" dirty="0"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124744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6</a:t>
            </a:r>
            <a:r>
              <a:rPr lang="ru-RU" sz="1900" dirty="0" smtClean="0">
                <a:solidFill>
                  <a:srgbClr val="CC0000"/>
                </a:solidFill>
                <a:latin typeface="Arial Black" pitchFamily="34" charset="0"/>
                <a:ea typeface="+mj-ea"/>
                <a:cs typeface="+mj-cs"/>
              </a:rPr>
              <a:t>. СРЕДСТВА ЗАЩИТЫ ОРГАНОВ ДЫХАНИЯ И ПР.</a:t>
            </a:r>
          </a:p>
        </p:txBody>
      </p:sp>
      <p:pic>
        <p:nvPicPr>
          <p:cNvPr id="27650" name="Picture 2" descr="https://www.vdpo29.ru/upload/1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52536" y="1772816"/>
            <a:ext cx="4680520" cy="4680520"/>
          </a:xfrm>
          <a:prstGeom prst="rect">
            <a:avLst/>
          </a:prstGeom>
          <a:noFill/>
        </p:spPr>
      </p:pic>
      <p:pic>
        <p:nvPicPr>
          <p:cNvPr id="27652" name="Picture 4" descr="https://fire-shop.net/upload/iblock/318/31848b98a208444e6e123995236f461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05436" y="1268760"/>
            <a:ext cx="5338564" cy="5338564"/>
          </a:xfrm>
          <a:prstGeom prst="rect">
            <a:avLst/>
          </a:prstGeom>
          <a:noFill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3" y="90898"/>
            <a:ext cx="1008111" cy="125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 descr="https://bumper-stickers.ru/55680-thickbox_default/mchs-rossii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28384" y="116632"/>
            <a:ext cx="1115616" cy="1115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thumbs.dreamstime.com/z/fire-border-64469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58" y="0"/>
            <a:ext cx="9139942" cy="6857999"/>
          </a:xfrm>
          <a:prstGeom prst="rect">
            <a:avLst/>
          </a:prstGeom>
          <a:noFill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3" y="90898"/>
            <a:ext cx="864096" cy="107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 descr="https://bumper-stickers.ru/55680-thickbox_default/mchs-rossii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63880" y="116632"/>
            <a:ext cx="1080120" cy="1080120"/>
          </a:xfrm>
          <a:prstGeom prst="rect">
            <a:avLst/>
          </a:prstGeom>
          <a:noFill/>
        </p:spPr>
      </p:pic>
      <p:pic>
        <p:nvPicPr>
          <p:cNvPr id="9" name="Как быстро горит новогодняя ел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187624" y="404664"/>
            <a:ext cx="6912768" cy="6264696"/>
          </a:xfrm>
          <a:prstGeom prst="rect">
            <a:avLst/>
          </a:prstGeom>
        </p:spPr>
      </p:pic>
      <p:pic>
        <p:nvPicPr>
          <p:cNvPr id="11" name="Picture 6" descr="http://clipart-library.com/img/1890006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6200000" flipH="1">
            <a:off x="-2115571" y="2115571"/>
            <a:ext cx="6858001" cy="2626859"/>
          </a:xfrm>
          <a:prstGeom prst="rect">
            <a:avLst/>
          </a:prstGeom>
          <a:noFill/>
        </p:spPr>
      </p:pic>
      <p:pic>
        <p:nvPicPr>
          <p:cNvPr id="2054" name="Picture 6" descr="http://clipart-library.com/img/1890006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4401570" y="2115571"/>
            <a:ext cx="6858001" cy="2626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thumbs.dreamstime.com/z/fire-border-64469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39942" cy="6857999"/>
          </a:xfrm>
          <a:prstGeom prst="rect">
            <a:avLst/>
          </a:prstGeom>
          <a:noFill/>
        </p:spPr>
      </p:pic>
      <p:pic>
        <p:nvPicPr>
          <p:cNvPr id="4" name="+Пиротехник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971600" y="692696"/>
            <a:ext cx="7326031" cy="5616624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650503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  <a:t>ОПАСНОСТЬ ПРИМЕНЕНИЯ ПИРОТЕХНИКИ</a:t>
            </a:r>
            <a:endParaRPr lang="ru-RU" sz="3000" dirty="0">
              <a:solidFill>
                <a:srgbClr val="0000FF"/>
              </a:solidFill>
              <a:latin typeface="Impact" pitchFamily="34" charset="0"/>
            </a:endParaRPr>
          </a:p>
        </p:txBody>
      </p:sp>
      <p:pic>
        <p:nvPicPr>
          <p:cNvPr id="3076" name="Picture 4" descr="https://www.clipartmax.com/png/full/0-8384_cracker-clipart-transparent-png-fire-crackers-images-pn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80528" y="4908085"/>
            <a:ext cx="3024336" cy="1949915"/>
          </a:xfrm>
          <a:prstGeom prst="rect">
            <a:avLst/>
          </a:prstGeom>
          <a:noFill/>
        </p:spPr>
      </p:pic>
      <p:pic>
        <p:nvPicPr>
          <p:cNvPr id="3082" name="Picture 10" descr="https://www.clipartmax.com/png/full/215-2154330_firecrackers-firecracker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93265" y="4265712"/>
            <a:ext cx="1950735" cy="2592288"/>
          </a:xfrm>
          <a:prstGeom prst="rect">
            <a:avLst/>
          </a:prstGeom>
          <a:noFill/>
        </p:spPr>
      </p:pic>
      <p:pic>
        <p:nvPicPr>
          <p:cNvPr id="3102" name="Picture 30" descr="https://www.clipartmax.com/png/full/2-27079_big-image-png-format-fire-work-png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0" y="0"/>
            <a:ext cx="1475657" cy="5373216"/>
          </a:xfrm>
          <a:prstGeom prst="rect">
            <a:avLst/>
          </a:prstGeom>
          <a:noFill/>
        </p:spPr>
      </p:pic>
      <p:pic>
        <p:nvPicPr>
          <p:cNvPr id="3104" name="Picture 32" descr="https://www.pngkey.com/png/full/109-1097032_0-christmas-firework-png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31790" y="1196752"/>
            <a:ext cx="1712210" cy="2952328"/>
          </a:xfrm>
          <a:prstGeom prst="rect">
            <a:avLst/>
          </a:prstGeom>
          <a:noFill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7504" y="0"/>
            <a:ext cx="964913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7" descr="https://bumper-stickers.ru/55680-thickbox_default/mchs-rossii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063880" y="116632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powerpointstemplate.com/wp-content/uploads/2016/08/orange-power-point-template-ppt-template-768x5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5517232"/>
            <a:ext cx="1081031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 descr="https://bumper-stickers.ru/55680-thickbox_default/mchs-rossii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40352" y="5454352"/>
            <a:ext cx="1403648" cy="1403648"/>
          </a:xfrm>
          <a:prstGeom prst="rect">
            <a:avLst/>
          </a:prstGeom>
          <a:noFill/>
        </p:spPr>
      </p:pic>
      <p:pic>
        <p:nvPicPr>
          <p:cNvPr id="9" name="Ёлка горит в школ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483768" y="116632"/>
            <a:ext cx="4320480" cy="6552728"/>
          </a:xfrm>
          <a:prstGeom prst="rect">
            <a:avLst/>
          </a:prstGeom>
        </p:spPr>
      </p:pic>
      <p:pic>
        <p:nvPicPr>
          <p:cNvPr id="12" name="Picture 4" descr="https://uralroditel.ru/wp-content/uploads/2017/11/%D0%95%D0%BB%D0%BE%D0%B2%D0%B0%D1%8F-%D0%B2%D0%B5%D1%82%D0%BA%D0%B0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6200000" flipH="1" flipV="1">
            <a:off x="4495427" y="1516733"/>
            <a:ext cx="6165305" cy="3131840"/>
          </a:xfrm>
          <a:prstGeom prst="rect">
            <a:avLst/>
          </a:prstGeom>
          <a:noFill/>
        </p:spPr>
      </p:pic>
      <p:pic>
        <p:nvPicPr>
          <p:cNvPr id="13" name="Picture 4" descr="https://uralroditel.ru/wp-content/uploads/2017/11/%D0%95%D0%BB%D0%BE%D0%B2%D0%B0%D1%8F-%D0%B2%D0%B5%D1%82%D0%BA%D0%B0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5400000" flipV="1">
            <a:off x="-1480729" y="1480729"/>
            <a:ext cx="6165305" cy="3203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thumbs.dreamstime.com/z/fire-border-64469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9942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936103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  <a:t>ПРОВЕДЕНИЕ ЦЕЛЕВОГО </a:t>
            </a:r>
            <a:b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</a:br>
            <a: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  <a:t>ПРОТИВОПОЖАРНОГО ИНСТРУКТАЖА</a:t>
            </a:r>
            <a:endParaRPr lang="ru-RU" sz="3000" dirty="0">
              <a:solidFill>
                <a:srgbClr val="0000FF"/>
              </a:solidFill>
              <a:latin typeface="Impact" pitchFamily="34" charset="0"/>
            </a:endParaRPr>
          </a:p>
        </p:txBody>
      </p:sp>
      <p:pic>
        <p:nvPicPr>
          <p:cNvPr id="12289" name="Picture 1" descr="D:\Оргмассовая деятельность с 2016\Обучение образование Новый год 2020\Целевой инструктаж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90898"/>
            <a:ext cx="1181917" cy="146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https://bumper-stickers.ru/55680-thickbox_default/mchs-rossii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40352" y="116632"/>
            <a:ext cx="1403648" cy="1403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thumbs.dreamstime.com/z/fire-border-64469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9942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936103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  <a:t>ПРОВЕДЕНИЕ ЦЕЛЕВОГО </a:t>
            </a:r>
            <a:b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</a:br>
            <a: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  <a:t>ПРОТИВОПОЖАРНОГО ИНСТРУКТАЖА</a:t>
            </a:r>
            <a:endParaRPr lang="ru-RU" sz="3000" dirty="0">
              <a:solidFill>
                <a:srgbClr val="0000FF"/>
              </a:solidFill>
              <a:latin typeface="Impact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7603" y="1196752"/>
            <a:ext cx="8372869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90898"/>
            <a:ext cx="1181917" cy="146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 descr="https://bumper-stickers.ru/55680-thickbox_default/mchs-rossii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19864" y="116632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thumbs.dreamstime.com/z/fire-border-64469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9942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936103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  <a:t>ПРОВЕДЕНИЕ ЦЕЛЕВОГО </a:t>
            </a:r>
            <a:b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</a:br>
            <a: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  <a:t>ПРОТИВОПОЖАРНОГО ИНСТРУКТАЖА</a:t>
            </a:r>
            <a:endParaRPr lang="ru-RU" sz="3000" dirty="0">
              <a:solidFill>
                <a:srgbClr val="0000FF"/>
              </a:solidFill>
              <a:latin typeface="Impact" pitchFamily="34" charset="0"/>
            </a:endParaRPr>
          </a:p>
        </p:txBody>
      </p:sp>
      <p:pic>
        <p:nvPicPr>
          <p:cNvPr id="19460" name="Picture 4" descr="https://minemshop.ru/images/1020534035.jpg"/>
          <p:cNvPicPr>
            <a:picLocks noChangeAspect="1" noChangeArrowheads="1"/>
          </p:cNvPicPr>
          <p:nvPr/>
        </p:nvPicPr>
        <p:blipFill>
          <a:blip r:embed="rId3" cstate="email">
            <a:lum bright="-20000" contrast="30000"/>
          </a:blip>
          <a:srcRect/>
          <a:stretch>
            <a:fillRect/>
          </a:stretch>
        </p:blipFill>
        <p:spPr bwMode="auto">
          <a:xfrm>
            <a:off x="611560" y="1196752"/>
            <a:ext cx="7992888" cy="5095328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90898"/>
            <a:ext cx="1181917" cy="146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https://bumper-stickers.ru/55680-thickbox_default/mchs-rossii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47856" y="116632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thumbs.dreamstime.com/z/fire-border-64469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58" y="1"/>
            <a:ext cx="9139942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864096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  <a:t>ПРОВЕРКА ГОТОВНОСТИ </a:t>
            </a:r>
            <a:b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</a:br>
            <a: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  <a:t>СРЕДСТВ ПРОТИВОПОЖАРНОЙ ЗАЩИТЫ</a:t>
            </a:r>
            <a:endParaRPr lang="ru-RU" sz="3000" dirty="0"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124744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1. Техническое обслуживание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системы автоматической пожарной сигнализации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0482" name="Picture 2" descr="https://ukcr.ru/images/netshop/obrez/3868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293096"/>
            <a:ext cx="9144000" cy="2564904"/>
          </a:xfrm>
          <a:prstGeom prst="rect">
            <a:avLst/>
          </a:prstGeom>
          <a:noFill/>
        </p:spPr>
      </p:pic>
      <p:pic>
        <p:nvPicPr>
          <p:cNvPr id="20483" name="Picture 3" descr="D:\Оргмассовая деятельность с 2016\Обучение образование Новый год 2020\техобслужиавание АПС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844824"/>
            <a:ext cx="4499992" cy="2952328"/>
          </a:xfrm>
          <a:prstGeom prst="rect">
            <a:avLst/>
          </a:prstGeom>
          <a:noFill/>
        </p:spPr>
      </p:pic>
      <p:pic>
        <p:nvPicPr>
          <p:cNvPr id="20484" name="Picture 4" descr="D:\Оргмассовая деятельность с 2016\Обучение образование Новый год 2020\техобслужиавание АПС 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5541" y="1772816"/>
            <a:ext cx="4128459" cy="3096344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504" y="0"/>
            <a:ext cx="1022972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 descr="https://bumper-stickers.ru/55680-thickbox_default/mchs-rossii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956376" y="116632"/>
            <a:ext cx="1187624" cy="1187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thumbs.dreamstime.com/z/fire-border-64469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58" y="1"/>
            <a:ext cx="9139942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864096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  <a:t>ПРОВЕРКА ГОТОВНОСТИ </a:t>
            </a:r>
            <a:b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</a:br>
            <a: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  <a:t>СРЕДСТВ ПРОТИВОПОЖАРНОЙ ЗАЩИТЫ</a:t>
            </a:r>
            <a:endParaRPr lang="ru-RU" sz="3000" dirty="0"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052736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2. Техническое обслуживание </a:t>
            </a:r>
            <a:r>
              <a:rPr lang="ru-RU" sz="2500" dirty="0" smtClean="0">
                <a:solidFill>
                  <a:srgbClr val="CC0000"/>
                </a:solidFill>
                <a:latin typeface="Arial Black" pitchFamily="34" charset="0"/>
                <a:ea typeface="+mj-ea"/>
                <a:cs typeface="+mj-cs"/>
              </a:rPr>
              <a:t>системы мониторинга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500" dirty="0" smtClean="0">
                <a:solidFill>
                  <a:srgbClr val="CC0000"/>
                </a:solidFill>
                <a:latin typeface="Arial Black" pitchFamily="34" charset="0"/>
                <a:ea typeface="+mj-ea"/>
                <a:cs typeface="+mj-cs"/>
              </a:rPr>
              <a:t>и передачи данных на пульт подразделения пожарной охраны</a:t>
            </a:r>
            <a:endParaRPr lang="ru-RU" sz="2500" dirty="0">
              <a:solidFill>
                <a:srgbClr val="CC00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1506" name="Picture 2" descr="D:\Оргмассовая деятельность с 2016\Обучение образование Новый год 2020\техобслужиавание Стрелец 1.jpg"/>
          <p:cNvPicPr>
            <a:picLocks noChangeAspect="1" noChangeArrowheads="1"/>
          </p:cNvPicPr>
          <p:nvPr/>
        </p:nvPicPr>
        <p:blipFill>
          <a:blip r:embed="rId3" cstate="email">
            <a:lum bright="20000" contrast="30000"/>
          </a:blip>
          <a:srcRect/>
          <a:stretch>
            <a:fillRect/>
          </a:stretch>
        </p:blipFill>
        <p:spPr bwMode="auto">
          <a:xfrm>
            <a:off x="0" y="1700808"/>
            <a:ext cx="4320480" cy="3384376"/>
          </a:xfrm>
          <a:prstGeom prst="rect">
            <a:avLst/>
          </a:prstGeom>
          <a:noFill/>
        </p:spPr>
      </p:pic>
      <p:pic>
        <p:nvPicPr>
          <p:cNvPr id="21507" name="Picture 3" descr="D:\Оргмассовая деятельность с 2016\Обучение образование Новый год 2020\техобслужиавание Стрелец 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81128"/>
            <a:ext cx="9144000" cy="2276872"/>
          </a:xfrm>
          <a:prstGeom prst="rect">
            <a:avLst/>
          </a:prstGeom>
          <a:noFill/>
        </p:spPr>
      </p:pic>
      <p:pic>
        <p:nvPicPr>
          <p:cNvPr id="21508" name="Picture 4" descr="D:\Оргмассовая деятельность с 2016\Обучение образование Новый год 2020\техобслужиавание Стрелец 3.jpg"/>
          <p:cNvPicPr>
            <a:picLocks noChangeAspect="1" noChangeArrowheads="1"/>
          </p:cNvPicPr>
          <p:nvPr/>
        </p:nvPicPr>
        <p:blipFill>
          <a:blip r:embed="rId5" cstate="email">
            <a:lum bright="30000" contrast="20000"/>
          </a:blip>
          <a:srcRect/>
          <a:stretch>
            <a:fillRect/>
          </a:stretch>
        </p:blipFill>
        <p:spPr bwMode="auto">
          <a:xfrm>
            <a:off x="4211960" y="1700808"/>
            <a:ext cx="4932039" cy="2880320"/>
          </a:xfrm>
          <a:prstGeom prst="rect">
            <a:avLst/>
          </a:prstGeom>
          <a:noFill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90898"/>
            <a:ext cx="949683" cy="11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 descr="https://bumper-stickers.ru/55680-thickbox_default/mchs-rossii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028384" y="116632"/>
            <a:ext cx="1115616" cy="1115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thumbs.dreamstime.com/z/fire-border-64469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58" y="1"/>
            <a:ext cx="9139942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864096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  <a:t>ПРОВЕРКА ГОТОВНОСТИ </a:t>
            </a:r>
            <a:b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</a:br>
            <a: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  <a:t>СРЕДСТВ ПРОТИВОПОЖАРНОЙ ЗАЩИТЫ</a:t>
            </a:r>
            <a:endParaRPr lang="ru-RU" sz="3000" dirty="0"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052736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2. Техническое обслуживание </a:t>
            </a:r>
            <a:r>
              <a:rPr lang="ru-RU" dirty="0" smtClean="0">
                <a:solidFill>
                  <a:srgbClr val="CC0000"/>
                </a:solidFill>
                <a:latin typeface="Arial Black" pitchFamily="34" charset="0"/>
                <a:ea typeface="+mj-ea"/>
                <a:cs typeface="+mj-cs"/>
              </a:rPr>
              <a:t>системы мониторинга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 smtClean="0">
                <a:solidFill>
                  <a:srgbClr val="CC0000"/>
                </a:solidFill>
                <a:latin typeface="Arial Black" pitchFamily="34" charset="0"/>
                <a:ea typeface="+mj-ea"/>
                <a:cs typeface="+mj-cs"/>
              </a:rPr>
              <a:t>и передачи данных на пульт подразделения пожарной охраны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500" dirty="0" smtClean="0">
                <a:solidFill>
                  <a:srgbClr val="CC0000"/>
                </a:solidFill>
                <a:latin typeface="Arial Black" pitchFamily="34" charset="0"/>
                <a:ea typeface="+mj-ea"/>
                <a:cs typeface="+mj-cs"/>
              </a:rPr>
              <a:t>Система «Безопасный город»</a:t>
            </a:r>
            <a:endParaRPr lang="ru-RU" sz="2500" dirty="0">
              <a:solidFill>
                <a:srgbClr val="CC00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2531" name="Picture 3" descr="D:\Оргмассовая деятельность с 2016\Обучение образование Новый год 2020\техобслужиавание Стрелец 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2060847"/>
            <a:ext cx="4644008" cy="3070777"/>
          </a:xfrm>
          <a:prstGeom prst="rect">
            <a:avLst/>
          </a:prstGeom>
          <a:noFill/>
        </p:spPr>
      </p:pic>
      <p:pic>
        <p:nvPicPr>
          <p:cNvPr id="22533" name="Picture 5" descr="https://cdnimg.rg.ru/img/content/154/84/06/gorod.jpg"/>
          <p:cNvPicPr>
            <a:picLocks noChangeAspect="1" noChangeArrowheads="1"/>
          </p:cNvPicPr>
          <p:nvPr/>
        </p:nvPicPr>
        <p:blipFill>
          <a:blip r:embed="rId4" cstate="email">
            <a:lum bright="20000" contrast="20000"/>
          </a:blip>
          <a:srcRect/>
          <a:stretch>
            <a:fillRect/>
          </a:stretch>
        </p:blipFill>
        <p:spPr bwMode="auto">
          <a:xfrm>
            <a:off x="0" y="2060848"/>
            <a:ext cx="4499992" cy="2809378"/>
          </a:xfrm>
          <a:prstGeom prst="rect">
            <a:avLst/>
          </a:prstGeom>
          <a:noFill/>
        </p:spPr>
      </p:pic>
      <p:pic>
        <p:nvPicPr>
          <p:cNvPr id="22530" name="Picture 2" descr="D:\Оргмассовая деятельность с 2016\Обучение образование Новый год 2020\техобслужиавание Стрелец  Безопасный город.jpg"/>
          <p:cNvPicPr>
            <a:picLocks noChangeAspect="1" noChangeArrowheads="1"/>
          </p:cNvPicPr>
          <p:nvPr/>
        </p:nvPicPr>
        <p:blipFill>
          <a:blip r:embed="rId5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0" y="4149080"/>
            <a:ext cx="9144000" cy="2708920"/>
          </a:xfrm>
          <a:prstGeom prst="rect">
            <a:avLst/>
          </a:prstGeom>
          <a:noFill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90898"/>
            <a:ext cx="949683" cy="11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 descr="https://bumper-stickers.ru/55680-thickbox_default/mchs-rossii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100392" y="116632"/>
            <a:ext cx="1043608" cy="1043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thumbs.dreamstime.com/z/fire-border-64469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58" y="1"/>
            <a:ext cx="9139942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864096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  <a:t>ПРОВЕРКА ГОТОВНОСТИ </a:t>
            </a:r>
            <a:b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</a:br>
            <a:r>
              <a:rPr lang="ru-RU" sz="3000" dirty="0" smtClean="0">
                <a:solidFill>
                  <a:srgbClr val="0000FF"/>
                </a:solidFill>
                <a:latin typeface="Impact" pitchFamily="34" charset="0"/>
              </a:rPr>
              <a:t>СРЕДСТВ ПРОТИВОПОЖАРНОЙ ЗАЩИТЫ</a:t>
            </a:r>
            <a:endParaRPr lang="ru-RU" sz="3000" dirty="0"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124744"/>
            <a:ext cx="91440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3. Проверка состояния путей эвакуации</a:t>
            </a:r>
            <a:endParaRPr lang="ru-RU" sz="2400" dirty="0" smtClean="0">
              <a:solidFill>
                <a:srgbClr val="CC00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3555" name="Picture 3" descr="D:\Оргмассовая деятельность с 2016\Обучение образование Новый год 2020\План эвакуации школ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1628799"/>
            <a:ext cx="4860032" cy="3564023"/>
          </a:xfrm>
          <a:prstGeom prst="rect">
            <a:avLst/>
          </a:prstGeom>
          <a:noFill/>
        </p:spPr>
      </p:pic>
      <p:pic>
        <p:nvPicPr>
          <p:cNvPr id="23557" name="Picture 5" descr="https://i.pinimg.com/originals/4d/72/87/4d7287108a75ea79dd0e3ef70e280719.jpg"/>
          <p:cNvPicPr>
            <a:picLocks noChangeAspect="1" noChangeArrowheads="1"/>
          </p:cNvPicPr>
          <p:nvPr/>
        </p:nvPicPr>
        <p:blipFill>
          <a:blip r:embed="rId4" cstate="email">
            <a:lum bright="10000" contrast="20000"/>
          </a:blip>
          <a:srcRect/>
          <a:stretch>
            <a:fillRect/>
          </a:stretch>
        </p:blipFill>
        <p:spPr bwMode="auto">
          <a:xfrm>
            <a:off x="5210661" y="5157192"/>
            <a:ext cx="3933339" cy="1700808"/>
          </a:xfrm>
          <a:prstGeom prst="rect">
            <a:avLst/>
          </a:prstGeom>
          <a:noFill/>
        </p:spPr>
      </p:pic>
      <p:pic>
        <p:nvPicPr>
          <p:cNvPr id="23559" name="Picture 7" descr="https://bliksveta.ru/assets/images/sv/pogarnye_znaky7427_59334_big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1484784"/>
            <a:ext cx="3744416" cy="1656184"/>
          </a:xfrm>
          <a:prstGeom prst="rect">
            <a:avLst/>
          </a:prstGeom>
          <a:noFill/>
        </p:spPr>
      </p:pic>
      <p:pic>
        <p:nvPicPr>
          <p:cNvPr id="23554" name="Picture 2" descr="D:\Оргмассовая деятельность с 2016\Обучение образование Новый год 2020\Пути эвакуации.jpg"/>
          <p:cNvPicPr>
            <a:picLocks noChangeAspect="1" noChangeArrowheads="1"/>
          </p:cNvPicPr>
          <p:nvPr/>
        </p:nvPicPr>
        <p:blipFill>
          <a:blip r:embed="rId6" cstate="email">
            <a:lum contrast="20000"/>
          </a:blip>
          <a:srcRect/>
          <a:stretch>
            <a:fillRect/>
          </a:stretch>
        </p:blipFill>
        <p:spPr bwMode="auto">
          <a:xfrm>
            <a:off x="0" y="2942946"/>
            <a:ext cx="5220072" cy="3915054"/>
          </a:xfrm>
          <a:prstGeom prst="rect">
            <a:avLst/>
          </a:prstGeom>
          <a:noFill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513" y="90898"/>
            <a:ext cx="936104" cy="116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 descr="https://bumper-stickers.ru/55680-thickbox_default/mchs-rossii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956376" y="116632"/>
            <a:ext cx="1187624" cy="1187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468</TotalTime>
  <Words>97</Words>
  <Application>Microsoft Office PowerPoint</Application>
  <PresentationFormat>Экран (4:3)</PresentationFormat>
  <Paragraphs>28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ПОЖАРНАЯ БЕЗОПАСНОСТЬ    ПРИ ПРОВЕДЕНИИ НОВОГОДНИХ ПРАЗДНИКОВ    В ОБРАЗОВАТЕЛЬНЫХ УЧРЕЖДЕНИЯХ</vt:lpstr>
      <vt:lpstr>Слайд 2</vt:lpstr>
      <vt:lpstr>ПРОВЕДЕНИЕ ЦЕЛЕВОГО  ПРОТИВОПОЖАРНОГО ИНСТРУКТАЖА</vt:lpstr>
      <vt:lpstr>ПРОВЕДЕНИЕ ЦЕЛЕВОГО  ПРОТИВОПОЖАРНОГО ИНСТРУКТАЖА</vt:lpstr>
      <vt:lpstr>ПРОВЕДЕНИЕ ЦЕЛЕВОГО  ПРОТИВОПОЖАРНОГО ИНСТРУКТАЖА</vt:lpstr>
      <vt:lpstr>ПРОВЕРКА ГОТОВНОСТИ  СРЕДСТВ ПРОТИВОПОЖАРНОЙ ЗАЩИТЫ</vt:lpstr>
      <vt:lpstr>ПРОВЕРКА ГОТОВНОСТИ  СРЕДСТВ ПРОТИВОПОЖАРНОЙ ЗАЩИТЫ</vt:lpstr>
      <vt:lpstr>ПРОВЕРКА ГОТОВНОСТИ  СРЕДСТВ ПРОТИВОПОЖАРНОЙ ЗАЩИТЫ</vt:lpstr>
      <vt:lpstr>ПРОВЕРКА ГОТОВНОСТИ  СРЕДСТВ ПРОТИВОПОЖАРНОЙ ЗАЩИТЫ</vt:lpstr>
      <vt:lpstr>ПРОВЕРКА ГОТОВНОСТИ  СРЕДСТВ ПРОТИВОПОЖАРНОЙ ЗАЩИТЫ</vt:lpstr>
      <vt:lpstr>ПРОВЕРКА ГОТОВНОСТИ  СРЕДСТВ ПРОТИВОПОЖАРНОЙ ЗАЩИТЫ</vt:lpstr>
      <vt:lpstr>ПРОВЕРКА ГОТОВНОСТИ  СРЕДСТВ ПРОТИВОПОЖАРНОЙ ЗАЩИТЫ</vt:lpstr>
      <vt:lpstr>ПРОВЕРКА ГОТОВНОСТИ  СРЕДСТВ ПРОТИВОПОЖАРНОЙ ЗАЩИТЫ</vt:lpstr>
      <vt:lpstr>Слайд 14</vt:lpstr>
      <vt:lpstr>ОПАСНОСТЬ ПРИМЕНЕНИЯ ПИРОТЕХНИКИ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 Alexandrovna</dc:creator>
  <cp:lastModifiedBy>Elena Alexandrovna</cp:lastModifiedBy>
  <cp:revision>38</cp:revision>
  <dcterms:created xsi:type="dcterms:W3CDTF">2019-12-03T13:47:03Z</dcterms:created>
  <dcterms:modified xsi:type="dcterms:W3CDTF">2019-12-09T11:05:31Z</dcterms:modified>
</cp:coreProperties>
</file>