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828" r:id="rId2"/>
    <p:sldMasterId id="2147483914" r:id="rId3"/>
    <p:sldMasterId id="2147483939" r:id="rId4"/>
  </p:sldMasterIdLst>
  <p:notesMasterIdLst>
    <p:notesMasterId r:id="rId18"/>
  </p:notesMasterIdLst>
  <p:sldIdLst>
    <p:sldId id="256" r:id="rId5"/>
    <p:sldId id="317" r:id="rId6"/>
    <p:sldId id="316" r:id="rId7"/>
    <p:sldId id="322" r:id="rId8"/>
    <p:sldId id="258" r:id="rId9"/>
    <p:sldId id="319" r:id="rId10"/>
    <p:sldId id="326" r:id="rId11"/>
    <p:sldId id="320" r:id="rId12"/>
    <p:sldId id="271" r:id="rId13"/>
    <p:sldId id="328" r:id="rId14"/>
    <p:sldId id="296" r:id="rId15"/>
    <p:sldId id="297" r:id="rId16"/>
    <p:sldId id="29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8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FF521-B6F3-47C7-859A-03C44FCA2F0B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E5A39-2FAD-4C9C-9A97-5ABC7E4E6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13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90" y="3810008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8" y="3897011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8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4"/>
            <a:ext cx="9144000" cy="244171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" y="3675533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1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1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901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9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5481B-47B0-4762-8FCD-F547CE01839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C99B3-2298-4CB0-9E59-F125914F5A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5697671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73DDC-86C9-4AFF-8087-D1B205BE290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19333-C6AC-47B3-973E-A83FFE986C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5142161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90" y="170974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90" y="458947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1300F-18D7-4DBE-9339-862FBEAC46C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9D1C1-1B11-48C1-9098-B77F7E70F3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3110534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482AE-3F0F-4B44-9338-7BC58BB5591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60386-4393-4016-B15D-A39E2FA02A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4181465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3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7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5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5" y="2505077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0FE6C-4395-41E9-BFAE-797D4A7380C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02A2E-EE93-4A18-9A13-98884B99D1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5430688"/>
      </p:ext>
    </p:extLst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4CCBA-BCE6-4541-A1D5-C5163200F2D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A1D32-F005-4AAC-8E0B-3031FA066B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3860924"/>
      </p:ext>
    </p:extLst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C4CE7-FFA7-4CE2-B488-8CECF8C7EB2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C4DA7-A2A9-4CD4-8128-92C841473E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5982419"/>
      </p:ext>
    </p:extLst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4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400" y="987432"/>
            <a:ext cx="462915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4" y="2057406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1745E-468A-42C9-9CBE-5DB69DA4285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50470-BA0A-4A12-B689-891D27C8A7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22363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4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400" y="987432"/>
            <a:ext cx="4629151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4" y="2057406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8FDC8-A0E2-4179-9D0C-C09A3F901B1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8C2A-5E73-4601-9AA9-D48FFC0B22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0641812"/>
      </p:ext>
    </p:extLst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423B6-C5B8-401D-BC97-76289A7459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30D70-355D-40B7-A29D-A5A455349D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6577924"/>
      </p:ext>
    </p:extLst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80" y="365134"/>
            <a:ext cx="1971675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4" y="365134"/>
            <a:ext cx="5800725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D742E-BE6C-4AA1-9D24-3B3BBA235A7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096C5-2659-4AE4-8F40-C2F69946F5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232382"/>
      </p:ext>
    </p:extLst>
  </p:cSld>
  <p:clrMapOvr>
    <a:masterClrMapping/>
  </p:clrMapOvr>
  <p:transition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67A5-520C-4FD0-AF6B-59DD8F8D27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053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F829-CA86-4098-B5F5-8B36FF5080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022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0611-D304-468F-8777-ED532E9EB8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920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759F-C9FA-4EDD-B95E-87293081C35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32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69CF-3677-429D-A1F5-7791CB413EC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912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54B4-0140-41DE-9408-26D0E900E1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577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F3AF-7EB3-4C58-9E23-BA6882B15AB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A310-AF4B-4BC6-8880-242F25E099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1414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2B72-BF1F-4299-A4BE-C5C4BB2C52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681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491F-BCE4-4A84-9C63-82DEE2983C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9287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1BE5-BAFB-4457-92EA-BE66D0B3D8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4017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450502" y="5929931"/>
            <a:ext cx="8239127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452436" y="1287497"/>
            <a:ext cx="8239127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0504" y="3611596"/>
            <a:ext cx="8239126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89621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1982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752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3359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7564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60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31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31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5633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115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422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1956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500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1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33" y="2244971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12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1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6" y="1109161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31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3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5" y="308289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90" y="360259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8" y="440116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7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6186"/>
            <a:ext cx="78867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6684"/>
            <a:ext cx="78867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C76E75C-4F16-48DE-9EAF-3638428875F9}" type="datetime1">
              <a:rPr lang="ru-RU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63"/>
            <a:ext cx="20574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0925B2D-F039-4EB0-9B57-27B70E54D4AE}" type="slidenum">
              <a:rPr lang="ru-RU" altLang="ru-RU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93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284A7-5161-4389-A7A9-AD0D8FE688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5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3096344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/>
                <a:ea typeface="Calibri"/>
              </a:rPr>
              <a:t>Новые модели методического </a:t>
            </a:r>
            <a:r>
              <a:rPr lang="ru-RU" b="1" dirty="0">
                <a:latin typeface="Times New Roman"/>
                <a:ea typeface="Calibri"/>
              </a:rPr>
              <a:t>пространства образовательной </a:t>
            </a:r>
            <a:r>
              <a:rPr lang="ru-RU" b="1" dirty="0" smtClean="0">
                <a:latin typeface="Times New Roman"/>
                <a:ea typeface="Calibri"/>
              </a:rPr>
              <a:t>организации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584776" cy="172819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339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Н.Б., </a:t>
            </a:r>
            <a:r>
              <a:rPr lang="ru-RU" sz="3200" b="1" dirty="0" err="1" smtClean="0">
                <a:solidFill>
                  <a:srgbClr val="339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Богомазова</a:t>
            </a:r>
            <a:r>
              <a:rPr lang="ru-RU" sz="3200" b="1" dirty="0" smtClean="0">
                <a:solidFill>
                  <a:srgbClr val="339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Г.Д.</a:t>
            </a:r>
            <a:endParaRPr lang="ru-RU" sz="3200" b="1" dirty="0" smtClean="0">
              <a:solidFill>
                <a:srgbClr val="3393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178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9"/>
            <a:ext cx="4896544" cy="567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H="1" flipV="1">
            <a:off x="1115616" y="2132856"/>
            <a:ext cx="1944216" cy="324036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педагогов «педагог-методист»</a:t>
            </a:r>
          </a:p>
          <a:p>
            <a:pPr algn="ctr">
              <a:defRPr/>
            </a:pPr>
            <a:r>
              <a:rPr lang="ru-RU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«педагог-наставник»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573" y="404664"/>
            <a:ext cx="4197427" cy="643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839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" y="0"/>
            <a:ext cx="9143999" cy="148478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ПРИКАЗ от </a:t>
            </a:r>
            <a:r>
              <a:rPr lang="ru-RU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24 марта 2023 г. N 196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 УТВЕРЖДЕНИИ ПОРЯДКА ПРОВЕДЕНИЯ АТТЕСТАЦИИ ПЕДАГОГИЧЕСКИХ РАБОТНИКОВ ОРГАНИЗАЦИЙ, ОСУЩЕСТВЛЯЮЩИХ ОБРАЗОВАТЕЛЬНУЮ ДЕЯТЕЛЬНОСТЬ</a:t>
            </a:r>
            <a:endParaRPr lang="ru-RU" sz="18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50. Квалификационная категория «педагог-методист» устанавливается педагогическим работникам на основе следующих показателей, не входящих в должностные обязанности по занимаемой в организации должности:</a:t>
            </a:r>
          </a:p>
          <a:p>
            <a:pPr marL="566928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МО педагогических работников в ОО и активное участие в методической работе ОО.</a:t>
            </a:r>
          </a:p>
          <a:p>
            <a:pPr marL="566928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разработкой программно-методического сопровождения образовательного процесса, инновационных проектов.</a:t>
            </a:r>
          </a:p>
          <a:p>
            <a:pPr marL="566928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поддержка педагогов ОО при подготовке к профессиональным конкурсам.</a:t>
            </a:r>
          </a:p>
          <a:p>
            <a:pPr marL="566928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методической поддержке педагогических работников ОО по преодолению профессиональных дефицитов и повышению профессионального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ровня.</a:t>
            </a:r>
          </a:p>
          <a:p>
            <a:pPr marL="566928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опыта по применению в ОО авторских учебных и учебно-методических разработок.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256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776"/>
            <a:ext cx="9144000" cy="145900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Педагог-методист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atin typeface="Times New Roman"/>
                <a:ea typeface="Calibri"/>
                <a:cs typeface="Times New Roman"/>
              </a:rPr>
              <a:t>Критерии и показатели для экспертной оценки профессиональной деятельности претендента на получение квалификационной категории «педагог-методист»</a:t>
            </a:r>
            <a:endParaRPr lang="ru-RU" sz="1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4" y="2636912"/>
            <a:ext cx="8784976" cy="4221088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53339"/>
              </p:ext>
            </p:extLst>
          </p:nvPr>
        </p:nvGraphicFramePr>
        <p:xfrm>
          <a:off x="107506" y="1556792"/>
          <a:ext cx="9036494" cy="5187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250"/>
                <a:gridCol w="7797620"/>
                <a:gridCol w="801624"/>
              </a:tblGrid>
              <a:tr h="676251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9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 Передача опыта по применению </a:t>
                      </a:r>
                      <a:r>
                        <a:rPr lang="ru-RU" sz="1900" b="1" dirty="0" smtClean="0">
                          <a:effectLst/>
                          <a:latin typeface="Times New Roman"/>
                          <a:ea typeface="Times New Roman"/>
                        </a:rPr>
                        <a:t>в ОО авторских учебных и (или) учебно-методических разработок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балл</a:t>
                      </a:r>
                      <a:endParaRPr lang="ru-RU" sz="1900" dirty="0"/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b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Подготовка и проведение открытых занятий, мастер-классов, воспитательных мероприятий с целью передачи опыта реализации авторских программ, цифровых ресурсов, новых форм организации деятельности, продуктивных методов обучения и воспитания.</a:t>
                      </a:r>
                      <a:endParaRPr lang="ru-RU" sz="19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635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b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Наличие собственных методических разработок, авторских программ, системы методов обучения, эффективных технологий обучения.</a:t>
                      </a:r>
                      <a:endParaRPr lang="ru-RU" sz="19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b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Организация активных форм методической работы в ОО: предметные недели, педагогические мастерские, проблемные дискуссии, витрины методических разработок.</a:t>
                      </a:r>
                      <a:endParaRPr lang="ru-RU" sz="19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b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Организация постоянно действующего методического семинара по обобщению опыта профессиональной деятельности педагогов ОО.</a:t>
                      </a:r>
                      <a:endParaRPr lang="ru-RU" sz="19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4488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b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Оказание помощи в подготовке публикаций с целью распространения лучших практик педагогических работников образовательной организации на муниципальном,  региональном и федеральном уровнях.</a:t>
                      </a:r>
                      <a:endParaRPr lang="ru-RU" sz="19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417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" y="0"/>
            <a:ext cx="9143999" cy="54868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Педагог-наставник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8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4" y="2348880"/>
            <a:ext cx="8784976" cy="4509120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055813"/>
              </p:ext>
            </p:extLst>
          </p:nvPr>
        </p:nvGraphicFramePr>
        <p:xfrm>
          <a:off x="2" y="518160"/>
          <a:ext cx="9132193" cy="633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395"/>
                <a:gridCol w="7724367"/>
                <a:gridCol w="898431"/>
              </a:tblGrid>
              <a:tr h="914400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effectLst/>
                          <a:latin typeface="Times New Roman"/>
                          <a:ea typeface="Times New Roman"/>
                        </a:rPr>
                        <a:t>3. Содействие в подготовке педагогических работников, в том числе из числа молодых специалистов, к участию в конкурсах профессионального (педагогического) мастерства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балл</a:t>
                      </a:r>
                      <a:endParaRPr lang="ru-RU" sz="1900" dirty="0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Личный опыт участия педагога в профессиональных конкурсах на разных уровнях системы образования.</a:t>
                      </a:r>
                      <a:endParaRPr lang="ru-RU" sz="19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Стимулирование молодых педагогов к участию в профессиональных конкурсах посредством привлечения к публичным выступлениям, презентациям, онлайн-занятиям, </a:t>
                      </a:r>
                      <a:r>
                        <a:rPr lang="ru-RU" sz="19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вебинарам</a:t>
                      </a:r>
                      <a:r>
                        <a:rPr lang="ru-RU" sz="1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 актуализацией новых технологий, методов обучения и воспитания. </a:t>
                      </a:r>
                      <a:endParaRPr lang="ru-RU" sz="19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Организация и проведение тренингов, адресных консультаций, деловых встреч с молодыми педагогами на основе </a:t>
                      </a:r>
                      <a:r>
                        <a:rPr lang="ru-RU" sz="1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универсальной технологии передачи профессионального опыта через неформальное  общение, взаимодействие на основе доверия и сотрудничества.</a:t>
                      </a:r>
                      <a:endParaRPr lang="ru-RU" sz="19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Подготовка участников персонализированных программ наставничества к мероприятиям: конкурсам профессионального мастерства, форумам, научно-практическим конференциям, фестивалям.</a:t>
                      </a:r>
                      <a:endParaRPr lang="ru-RU" sz="19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Представление мероприятий деятельности наставника по обеспечению непрерывного профессионального роста, личностного и социального развития молодых педагогов, способствующих закреплению молодых/начинающих специалистов в педагогической профессии.</a:t>
                      </a:r>
                      <a:endParaRPr lang="ru-RU" sz="19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556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7030A0"/>
          </a:solidFill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создания единой федеральной системы </a:t>
            </a:r>
            <a:b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научно-методического сопровождения педагогических работников и управленческих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</a:t>
            </a:r>
            <a:endParaRPr lang="ru-RU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5157192"/>
          </a:xfrm>
        </p:spPr>
        <p:txBody>
          <a:bodyPr>
            <a:normAutofit lnSpcReduction="10000"/>
          </a:bodyPr>
          <a:lstStyle/>
          <a:p>
            <a:pPr marL="0" lvl="0" indent="432000">
              <a:spcBef>
                <a:spcPts val="0"/>
              </a:spcBef>
              <a:buClrTx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ЕФС - совокупность взаимосвязанных субъектов научно-методической деятельности, обеспечивающих непрерывное развитие профессионального мастерства педагогических работников и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управленческих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кадров:</a:t>
            </a:r>
          </a:p>
          <a:p>
            <a:pPr marL="457200" lvl="0" indent="-457200"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повышения квалификации  с учетом выявления профессиональных дефицитов и построения на их основе индивидуальных образовательных маршрутов;</a:t>
            </a:r>
          </a:p>
          <a:p>
            <a:pPr marL="457200" lvl="0" indent="-457200"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условиях использования 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стажировочных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площадок; </a:t>
            </a:r>
          </a:p>
          <a:p>
            <a:pPr marL="457200" lvl="0" indent="-457200"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основе внедрения механизмов наставничества.</a:t>
            </a: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932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51" y="52123"/>
            <a:ext cx="8996959" cy="674989"/>
          </a:xfrm>
          <a:solidFill>
            <a:srgbClr val="7030A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методической работы школы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5149" y="836712"/>
            <a:ext cx="388843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сове</a:t>
            </a:r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215967"/>
              </p:ext>
            </p:extLst>
          </p:nvPr>
        </p:nvGraphicFramePr>
        <p:xfrm>
          <a:off x="76764" y="2968944"/>
          <a:ext cx="4618183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653"/>
                <a:gridCol w="1900596"/>
                <a:gridCol w="1837934"/>
              </a:tblGrid>
              <a:tr h="660400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МО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Проблемные группы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Творческие группы</a:t>
                      </a:r>
                      <a:endParaRPr lang="ru-RU" sz="1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849152" y="1429807"/>
            <a:ext cx="352839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совет</a:t>
            </a:r>
            <a:endParaRPr lang="ru-RU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096" y="823338"/>
            <a:ext cx="2506680" cy="926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служба</a:t>
            </a:r>
            <a:endParaRPr lang="ru-RU" sz="2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57650" y="823334"/>
            <a:ext cx="2324502" cy="941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</a:t>
            </a: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-библиотечный центр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956483"/>
            <a:ext cx="4536504" cy="1008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 предметные объединения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05691" y="1956485"/>
            <a:ext cx="4176463" cy="10124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 профессионального развития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589622"/>
              </p:ext>
            </p:extLst>
          </p:nvPr>
        </p:nvGraphicFramePr>
        <p:xfrm>
          <a:off x="4819754" y="2902456"/>
          <a:ext cx="4176465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155"/>
                <a:gridCol w="1392155"/>
                <a:gridCol w="1392155"/>
              </a:tblGrid>
              <a:tr h="604072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Проф. команды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Мастерские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Лаборатории</a:t>
                      </a:r>
                      <a:endParaRPr lang="ru-RU" sz="1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Выноска со стрелкой вверх 14"/>
          <p:cNvSpPr/>
          <p:nvPr/>
        </p:nvSpPr>
        <p:spPr>
          <a:xfrm>
            <a:off x="59687" y="3411316"/>
            <a:ext cx="4608512" cy="864096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проблем на уровне предмета 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Выноска со стрелкой вверх 15"/>
          <p:cNvSpPr/>
          <p:nvPr/>
        </p:nvSpPr>
        <p:spPr>
          <a:xfrm>
            <a:off x="4820362" y="3431574"/>
            <a:ext cx="4176464" cy="893925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методических проблем общего характера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277261"/>
              </p:ext>
            </p:extLst>
          </p:nvPr>
        </p:nvGraphicFramePr>
        <p:xfrm>
          <a:off x="75910" y="4333449"/>
          <a:ext cx="485613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6130"/>
              </a:tblGrid>
              <a:tr h="2341292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Обновление содержания учебных предметов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Внеурочная деятельность по предмету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результатов ВПР, ОГЭ, ЕГЭ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результатов промежуточной аттестации</a:t>
                      </a:r>
                    </a:p>
                    <a:p>
                      <a:endParaRPr lang="ru-RU" sz="19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162629"/>
              </p:ext>
            </p:extLst>
          </p:nvPr>
        </p:nvGraphicFramePr>
        <p:xfrm>
          <a:off x="4805691" y="4400077"/>
          <a:ext cx="4192165" cy="236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2165"/>
              </a:tblGrid>
              <a:tr h="2368112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Продуктивные</a:t>
                      </a:r>
                      <a:r>
                        <a:rPr lang="ru-RU" sz="20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технологии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ru-RU" sz="20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Внутренняя оценка: </a:t>
                      </a:r>
                      <a:r>
                        <a:rPr lang="ru-RU" sz="20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критериальная</a:t>
                      </a:r>
                      <a:r>
                        <a:rPr lang="ru-RU" sz="20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формирующая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ru-RU" sz="20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</a:t>
                      </a:r>
                      <a:r>
                        <a:rPr lang="ru-RU" sz="20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уроке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ru-RU" sz="20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Функциональная грамотность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ru-RU" sz="20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 деятельность</a:t>
                      </a:r>
                    </a:p>
                    <a:p>
                      <a:endParaRPr lang="ru-RU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935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A19333-C6AC-47B3-973E-A83FFE986C6D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81"/>
            <a:ext cx="9144000" cy="332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7906"/>
            <a:ext cx="9036496" cy="324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1457" y="3325500"/>
            <a:ext cx="912196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881259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Методическая работа: новые форматы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5472" y="958470"/>
            <a:ext cx="8928992" cy="5837985"/>
          </a:xfrm>
          <a:noFill/>
        </p:spPr>
        <p:txBody>
          <a:bodyPr>
            <a:normAutofit lnSpcReduction="10000"/>
          </a:bodyPr>
          <a:lstStyle/>
          <a:p>
            <a:r>
              <a:rPr lang="ru-RU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профессиональных дефицитов педагогов</a:t>
            </a:r>
          </a:p>
          <a:p>
            <a:r>
              <a:rPr lang="ru-RU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Выстраивание индивидуальных маршрутов профессионального </a:t>
            </a:r>
            <a:r>
              <a:rPr lang="ru-RU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роста</a:t>
            </a:r>
          </a:p>
          <a:p>
            <a:r>
              <a:rPr lang="ru-RU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поддержка </a:t>
            </a:r>
            <a:r>
              <a:rPr lang="ru-RU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</a:p>
          <a:p>
            <a:r>
              <a:rPr lang="ru-RU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</a:t>
            </a:r>
            <a:r>
              <a:rPr lang="ru-RU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в экспертную </a:t>
            </a:r>
            <a:r>
              <a:rPr lang="ru-RU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профессиональные конкурсы, командные проекты</a:t>
            </a:r>
          </a:p>
          <a:p>
            <a:r>
              <a:rPr lang="ru-RU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педагогов на первую и высшую квалификационные категории, «учитель-методист», «учитель-наставник»</a:t>
            </a:r>
          </a:p>
          <a:p>
            <a:r>
              <a:rPr lang="ru-RU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карьерного роста: резерв управленческих кадров, руководители МО, проектных и творческих групп</a:t>
            </a:r>
          </a:p>
          <a:p>
            <a:r>
              <a:rPr lang="ru-RU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наставничества</a:t>
            </a:r>
          </a:p>
          <a:p>
            <a:r>
              <a:rPr lang="ru-RU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презентационной площадки /семинары, открытые уроки, конференции, публикации/</a:t>
            </a:r>
          </a:p>
          <a:p>
            <a:endParaRPr lang="ru-RU" sz="2600" b="1" dirty="0" smtClean="0">
              <a:solidFill>
                <a:srgbClr val="3393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b="1" dirty="0" smtClean="0">
              <a:solidFill>
                <a:srgbClr val="3393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b="1" dirty="0" smtClean="0">
              <a:solidFill>
                <a:srgbClr val="33939D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4643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759" y="32905"/>
            <a:ext cx="90526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ОБНОВЛЕННЫХ ФГОС</a:t>
            </a: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ОПРОСНЫЙ  ЛИСТ </a:t>
            </a: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ДИАГНОСТИКИ   ЗАТРУДНЕНИЙ   ПЕДАГОГА</a:t>
            </a:r>
            <a:endParaRPr lang="ru-RU"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560" y="658062"/>
            <a:ext cx="87478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показателей по разделу «Методические затруднения»</a:t>
            </a:r>
            <a:endParaRPr lang="ru-RU" sz="2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06" y="1170820"/>
            <a:ext cx="4605335" cy="550766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sz="1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Разработка рабочих программ. 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sz="1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Выбор учебников и </a:t>
            </a:r>
            <a:r>
              <a:rPr lang="ru-RU" sz="17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УМК </a:t>
            </a:r>
            <a:r>
              <a:rPr lang="ru-RU" sz="1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ru-RU" sz="1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17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Составление </a:t>
            </a:r>
            <a:r>
              <a:rPr lang="ru-RU" sz="1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 корректировка поурочного планирования.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sz="1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Формирование индивидуального </a:t>
            </a:r>
            <a:r>
              <a:rPr lang="ru-RU" sz="17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уч. </a:t>
            </a:r>
            <a:r>
              <a:rPr lang="ru-RU" sz="1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плана.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sz="1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Знание типологии уроков по ФГОС.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sz="1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Структура урока в соответствии с типологией.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sz="1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Применение современных образовательных технологий при реализации ФГОС.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sz="1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Использование разнообразных форм организации работы на уроке.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sz="1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Составление плана-конспекта, технологической карты урока.</a:t>
            </a:r>
            <a:endParaRPr lang="ru-RU" sz="17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sz="1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Создание условий для достижения всеми обучающимися запланированных результатов освоения образовательной программы.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sz="1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Методы и приемы мотивации обучающихся.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sz="1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Формирование универсальных учебных действий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sz="1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Формирование навыков самооценки и рефлексии у обучающихся.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41492" y="1183558"/>
            <a:ext cx="4373933" cy="550766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+mj-lt"/>
              <a:buAutoNum type="arabicPeriod" startAt="14"/>
            </a:pPr>
            <a:r>
              <a:rPr lang="ru-RU" sz="1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Обеспечение охраны жизни и здоровья обучающихся.</a:t>
            </a:r>
            <a:endParaRPr lang="ru-RU" sz="17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 startAt="14"/>
            </a:pPr>
            <a:r>
              <a:rPr lang="ru-RU" sz="17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Применение специальных  методов обучения и воспитания обучающихся с ОВЗ.</a:t>
            </a:r>
            <a:endParaRPr lang="ru-RU" sz="17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 startAt="14"/>
            </a:pPr>
            <a:r>
              <a:rPr lang="ru-RU" sz="17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Разработка и реализация АООП для обучающихся с ОВЗ </a:t>
            </a:r>
            <a:endParaRPr lang="ru-RU" sz="17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 startAt="14"/>
            </a:pPr>
            <a:r>
              <a:rPr lang="ru-RU" sz="17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Организация и сопровождение учебно-исследовательской и проектной деятельности обучающихся </a:t>
            </a:r>
            <a:endParaRPr lang="ru-RU" sz="17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 startAt="14"/>
            </a:pPr>
            <a:r>
              <a:rPr lang="ru-RU" sz="17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Оценка уровня достижения обучающимися предметных, </a:t>
            </a:r>
            <a:r>
              <a:rPr lang="ru-RU" sz="17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метапредметных</a:t>
            </a:r>
            <a:r>
              <a:rPr lang="ru-RU" sz="17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, личностных результатов освоения ООП.</a:t>
            </a:r>
            <a:endParaRPr lang="ru-RU" sz="17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 startAt="14"/>
            </a:pPr>
            <a:r>
              <a:rPr lang="ru-RU" sz="17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Оценка динамики индивидуальных достижений обучающихся. </a:t>
            </a:r>
            <a:endParaRPr lang="ru-RU" sz="17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 startAt="14"/>
            </a:pPr>
            <a:r>
              <a:rPr lang="ru-RU" sz="17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Инструментарий по оценке достижения планируемых результатов.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 startAt="14"/>
            </a:pPr>
            <a:r>
              <a:rPr lang="ru-RU" sz="17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Банк оценочных процедур.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 startAt="14"/>
            </a:pPr>
            <a:r>
              <a:rPr lang="ru-RU" sz="17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Внутренняя и внешняя оценки качества образования.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 startAt="14"/>
            </a:pPr>
            <a:r>
              <a:rPr lang="ru-RU" sz="17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Организация </a:t>
            </a:r>
            <a:r>
              <a:rPr lang="ru-RU" sz="1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индивидуальной работы с одаренными обучающимися </a:t>
            </a:r>
            <a:endParaRPr lang="ru-RU" sz="17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8000" y="6353898"/>
            <a:ext cx="2057400" cy="365125"/>
          </a:xfrm>
        </p:spPr>
        <p:txBody>
          <a:bodyPr vert="horz" lIns="91440" tIns="45720" rIns="91440" bIns="45720" rtlCol="0" anchor="ctr"/>
          <a:lstStyle/>
          <a:p>
            <a:r>
              <a:rPr lang="ru-RU" dirty="0">
                <a:solidFill>
                  <a:prstClr val="white"/>
                </a:solidFill>
                <a:latin typeface="Arial Narrow" panose="020B0606020202030204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659704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Виноградова Н.Ф. Тренды методической работы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32028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30" y="1"/>
            <a:ext cx="8948361" cy="6206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Единое пространство методической работы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381642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04" y="3756910"/>
            <a:ext cx="91440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665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460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1383</TotalTime>
  <Words>729</Words>
  <Application>Microsoft Office PowerPoint</Application>
  <PresentationFormat>Экран (4:3)</PresentationFormat>
  <Paragraphs>118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Городская</vt:lpstr>
      <vt:lpstr>Тема Office</vt:lpstr>
      <vt:lpstr>1_Тема Office</vt:lpstr>
      <vt:lpstr>4_Тема Office</vt:lpstr>
      <vt:lpstr>Новые модели методического пространства образовательной организации</vt:lpstr>
      <vt:lpstr>Концепция создания единой федеральной системы  научно-методического сопровождения педагогических работников и управленческих кадров</vt:lpstr>
      <vt:lpstr>Система методической работы школы</vt:lpstr>
      <vt:lpstr>Презентация PowerPoint</vt:lpstr>
      <vt:lpstr>Методическая работа: новые форматы</vt:lpstr>
      <vt:lpstr>Презентация PowerPoint</vt:lpstr>
      <vt:lpstr>Виноградова Н.Ф. Тренды методической работы</vt:lpstr>
      <vt:lpstr>Единое пространство методической работы</vt:lpstr>
      <vt:lpstr>Презентация PowerPoint</vt:lpstr>
      <vt:lpstr>Презентация PowerPoint</vt:lpstr>
      <vt:lpstr>ПРИКАЗ от 24 марта 2023 г. N 196 ОБ УТВЕРЖДЕНИИ ПОРЯДКА ПРОВЕДЕНИЯ АТТЕСТАЦИИ ПЕДАГОГИЧЕСКИХ РАБОТНИКОВ ОРГАНИЗАЦИЙ, ОСУЩЕСТВЛЯЮЩИХ ОБРАЗОВАТЕЛЬНУЮ ДЕЯТЕЛЬНОСТЬ</vt:lpstr>
      <vt:lpstr>Педагог-методист Критерии и показатели для экспертной оценки профессиональной деятельности претендента на получение квалификационной категории «педагог-методист»</vt:lpstr>
      <vt:lpstr> Педагог-наставник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 формирования методического пространства образовательной организации: новые смыслы – курс на обновление</dc:title>
  <dc:creator>Надежда Иванова</dc:creator>
  <cp:lastModifiedBy>Надежда Иванова</cp:lastModifiedBy>
  <cp:revision>80</cp:revision>
  <dcterms:created xsi:type="dcterms:W3CDTF">2023-08-06T16:12:59Z</dcterms:created>
  <dcterms:modified xsi:type="dcterms:W3CDTF">2023-11-15T18:25:32Z</dcterms:modified>
</cp:coreProperties>
</file>