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85" r:id="rId2"/>
  </p:sldMasterIdLst>
  <p:notesMasterIdLst>
    <p:notesMasterId r:id="rId47"/>
  </p:notesMasterIdLst>
  <p:sldIdLst>
    <p:sldId id="1283" r:id="rId3"/>
    <p:sldId id="1266" r:id="rId4"/>
    <p:sldId id="1412" r:id="rId5"/>
    <p:sldId id="1414" r:id="rId6"/>
    <p:sldId id="1243" r:id="rId7"/>
    <p:sldId id="1244" r:id="rId8"/>
    <p:sldId id="1245" r:id="rId9"/>
    <p:sldId id="1246" r:id="rId10"/>
    <p:sldId id="1247" r:id="rId11"/>
    <p:sldId id="1248" r:id="rId12"/>
    <p:sldId id="1280" r:id="rId13"/>
    <p:sldId id="1249" r:id="rId14"/>
    <p:sldId id="1431" r:id="rId15"/>
    <p:sldId id="1432" r:id="rId16"/>
    <p:sldId id="1433" r:id="rId17"/>
    <p:sldId id="1388" r:id="rId18"/>
    <p:sldId id="1439" r:id="rId19"/>
    <p:sldId id="1437" r:id="rId20"/>
    <p:sldId id="1451" r:id="rId21"/>
    <p:sldId id="1307" r:id="rId22"/>
    <p:sldId id="1210" r:id="rId23"/>
    <p:sldId id="569" r:id="rId24"/>
    <p:sldId id="1389" r:id="rId25"/>
    <p:sldId id="1438" r:id="rId26"/>
    <p:sldId id="1416" r:id="rId27"/>
    <p:sldId id="1417" r:id="rId28"/>
    <p:sldId id="1418" r:id="rId29"/>
    <p:sldId id="1419" r:id="rId30"/>
    <p:sldId id="1415" r:id="rId31"/>
    <p:sldId id="1440" r:id="rId32"/>
    <p:sldId id="1441" r:id="rId33"/>
    <p:sldId id="1442" r:id="rId34"/>
    <p:sldId id="1443" r:id="rId35"/>
    <p:sldId id="1421" r:id="rId36"/>
    <p:sldId id="1422" r:id="rId37"/>
    <p:sldId id="1423" r:id="rId38"/>
    <p:sldId id="1445" r:id="rId39"/>
    <p:sldId id="1446" r:id="rId40"/>
    <p:sldId id="1447" r:id="rId41"/>
    <p:sldId id="1448" r:id="rId42"/>
    <p:sldId id="1449" r:id="rId43"/>
    <p:sldId id="1450" r:id="rId44"/>
    <p:sldId id="1453" r:id="rId45"/>
    <p:sldId id="1393"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74E75"/>
    <a:srgbClr val="384E64"/>
    <a:srgbClr val="A8EEFE"/>
    <a:srgbClr val="96EAFE"/>
    <a:srgbClr val="7C5989"/>
    <a:srgbClr val="4D6B8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varScale="1">
        <p:scale>
          <a:sx n="69" d="100"/>
          <a:sy n="69" d="100"/>
        </p:scale>
        <p:origin x="-18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trudnik\Desktop\&#1076;&#1080;&#1072;&#1075;&#1085;&#1086;&#1089;&#1090;&#1080;&#1082;&#1072;%20&#1083;&#1080;&#1095;&#1085;&#1086;&#1089;&#1090;&#1085;&#1086;&#1075;&#1086;%20&#1088;&#1086;&#1089;&#1090;&#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latin typeface="Times New Roman" pitchFamily="18" charset="0"/>
                <a:cs typeface="Times New Roman" pitchFamily="18" charset="0"/>
              </a:defRPr>
            </a:pPr>
            <a:r>
              <a:rPr lang="ru-RU" sz="1800" b="1" i="0" baseline="0" dirty="0">
                <a:effectLst/>
                <a:latin typeface="Times New Roman" pitchFamily="18" charset="0"/>
                <a:cs typeface="Times New Roman" pitchFamily="18" charset="0"/>
              </a:rPr>
              <a:t>Методика </a:t>
            </a:r>
            <a:r>
              <a:rPr lang="ru-RU" sz="1800" b="1" i="0" baseline="0" dirty="0" smtClean="0">
                <a:effectLst/>
                <a:latin typeface="Times New Roman" pitchFamily="18" charset="0"/>
                <a:cs typeface="Times New Roman" pitchFamily="18" charset="0"/>
              </a:rPr>
              <a:t>«Диагностика </a:t>
            </a:r>
            <a:r>
              <a:rPr lang="ru-RU" sz="1800" b="1" i="0" baseline="0" dirty="0">
                <a:effectLst/>
                <a:latin typeface="Times New Roman" pitchFamily="18" charset="0"/>
                <a:cs typeface="Times New Roman" pitchFamily="18" charset="0"/>
              </a:rPr>
              <a:t>личностного </a:t>
            </a:r>
            <a:r>
              <a:rPr lang="ru-RU" sz="1800" b="1" i="0" baseline="0" dirty="0" smtClean="0">
                <a:effectLst/>
                <a:latin typeface="Times New Roman" pitchFamily="18" charset="0"/>
                <a:cs typeface="Times New Roman" pitchFamily="18" charset="0"/>
              </a:rPr>
              <a:t>роста»  8, 10 классы </a:t>
            </a:r>
            <a:endParaRPr lang="ru-RU" dirty="0">
              <a:effectLst/>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Лист1!$C$1</c:f>
              <c:strCache>
                <c:ptCount val="1"/>
                <c:pt idx="0">
                  <c:v>8-е классы</c:v>
                </c:pt>
              </c:strCache>
            </c:strRef>
          </c:tx>
          <c:invertIfNegative val="0"/>
          <c:cat>
            <c:multiLvlStrRef>
              <c:f>Лист1!$A$2:$B$22</c:f>
              <c:multiLvlStrCache>
                <c:ptCount val="21"/>
                <c:lvl>
                  <c:pt idx="0">
                    <c:v>Ситуативно-негативное</c:v>
                  </c:pt>
                  <c:pt idx="1">
                    <c:v>Ситуативно-позитивное</c:v>
                  </c:pt>
                  <c:pt idx="2">
                    <c:v>Устойчиво-позитивное</c:v>
                  </c:pt>
                  <c:pt idx="3">
                    <c:v>Ситуативно-негативное</c:v>
                  </c:pt>
                  <c:pt idx="4">
                    <c:v>Ситуативно-позитивное</c:v>
                  </c:pt>
                  <c:pt idx="5">
                    <c:v>Устойчиво-позитивное</c:v>
                  </c:pt>
                  <c:pt idx="6">
                    <c:v>Ситуативно-негативное</c:v>
                  </c:pt>
                  <c:pt idx="7">
                    <c:v>Ситуативно-позитивное</c:v>
                  </c:pt>
                  <c:pt idx="8">
                    <c:v>Устойчиво-позитивное</c:v>
                  </c:pt>
                  <c:pt idx="9">
                    <c:v>Ситуативно-негативное</c:v>
                  </c:pt>
                  <c:pt idx="10">
                    <c:v>Ситуативно-позитивное</c:v>
                  </c:pt>
                  <c:pt idx="11">
                    <c:v>Устойчиво-позитивное</c:v>
                  </c:pt>
                  <c:pt idx="12">
                    <c:v>Ситуативно-негативное</c:v>
                  </c:pt>
                  <c:pt idx="13">
                    <c:v>Ситуативно-позитивное</c:v>
                  </c:pt>
                  <c:pt idx="14">
                    <c:v>Устойчиво-позитивное</c:v>
                  </c:pt>
                  <c:pt idx="15">
                    <c:v>Ситуативно-негативное</c:v>
                  </c:pt>
                  <c:pt idx="16">
                    <c:v>Ситуативно-позитивное</c:v>
                  </c:pt>
                  <c:pt idx="17">
                    <c:v>Устойчиво-позитивное</c:v>
                  </c:pt>
                  <c:pt idx="18">
                    <c:v>Ситуативно-негативное</c:v>
                  </c:pt>
                  <c:pt idx="19">
                    <c:v>Ситуативно-позитивное</c:v>
                  </c:pt>
                  <c:pt idx="20">
                    <c:v>Устойчиво-позитивное</c:v>
                  </c:pt>
                </c:lvl>
                <c:lvl>
                  <c:pt idx="0">
                    <c:v>Отношение подростка к семье</c:v>
                  </c:pt>
                  <c:pt idx="3">
                    <c:v>Отношение подростка к Отечеству</c:v>
                  </c:pt>
                  <c:pt idx="6">
                    <c:v>Отношение подростка к Земле</c:v>
                  </c:pt>
                  <c:pt idx="9">
                    <c:v>Отношение подростка к миру</c:v>
                  </c:pt>
                  <c:pt idx="12">
                    <c:v>Отношение подростка к труду</c:v>
                  </c:pt>
                  <c:pt idx="15">
                    <c:v>Отношение подростка к культуре</c:v>
                  </c:pt>
                  <c:pt idx="18">
                    <c:v>Отношение подростка к знаниям</c:v>
                  </c:pt>
                </c:lvl>
              </c:multiLvlStrCache>
            </c:multiLvlStrRef>
          </c:cat>
          <c:val>
            <c:numRef>
              <c:f>Лист1!$C$2:$C$22</c:f>
              <c:numCache>
                <c:formatCode>General</c:formatCode>
                <c:ptCount val="21"/>
                <c:pt idx="0">
                  <c:v>22</c:v>
                </c:pt>
                <c:pt idx="1">
                  <c:v>150</c:v>
                </c:pt>
                <c:pt idx="2">
                  <c:v>323</c:v>
                </c:pt>
                <c:pt idx="3">
                  <c:v>66</c:v>
                </c:pt>
                <c:pt idx="4">
                  <c:v>258</c:v>
                </c:pt>
                <c:pt idx="5">
                  <c:v>159</c:v>
                </c:pt>
                <c:pt idx="6">
                  <c:v>39</c:v>
                </c:pt>
                <c:pt idx="7">
                  <c:v>227</c:v>
                </c:pt>
                <c:pt idx="8">
                  <c:v>224</c:v>
                </c:pt>
                <c:pt idx="9">
                  <c:v>84</c:v>
                </c:pt>
                <c:pt idx="10">
                  <c:v>319</c:v>
                </c:pt>
                <c:pt idx="11">
                  <c:v>75</c:v>
                </c:pt>
                <c:pt idx="12">
                  <c:v>27</c:v>
                </c:pt>
                <c:pt idx="13">
                  <c:v>202</c:v>
                </c:pt>
                <c:pt idx="14">
                  <c:v>260</c:v>
                </c:pt>
                <c:pt idx="15">
                  <c:v>47</c:v>
                </c:pt>
                <c:pt idx="16">
                  <c:v>225</c:v>
                </c:pt>
                <c:pt idx="17">
                  <c:v>212</c:v>
                </c:pt>
                <c:pt idx="18">
                  <c:v>82</c:v>
                </c:pt>
                <c:pt idx="19">
                  <c:v>246</c:v>
                </c:pt>
                <c:pt idx="20">
                  <c:v>153</c:v>
                </c:pt>
              </c:numCache>
            </c:numRef>
          </c:val>
        </c:ser>
        <c:ser>
          <c:idx val="1"/>
          <c:order val="1"/>
          <c:tx>
            <c:strRef>
              <c:f>Лист1!$D$1</c:f>
              <c:strCache>
                <c:ptCount val="1"/>
                <c:pt idx="0">
                  <c:v>10-е классы</c:v>
                </c:pt>
              </c:strCache>
            </c:strRef>
          </c:tx>
          <c:invertIfNegative val="0"/>
          <c:cat>
            <c:multiLvlStrRef>
              <c:f>Лист1!$A$2:$B$22</c:f>
              <c:multiLvlStrCache>
                <c:ptCount val="21"/>
                <c:lvl>
                  <c:pt idx="0">
                    <c:v>Ситуативно-негативное</c:v>
                  </c:pt>
                  <c:pt idx="1">
                    <c:v>Ситуативно-позитивное</c:v>
                  </c:pt>
                  <c:pt idx="2">
                    <c:v>Устойчиво-позитивное</c:v>
                  </c:pt>
                  <c:pt idx="3">
                    <c:v>Ситуативно-негативное</c:v>
                  </c:pt>
                  <c:pt idx="4">
                    <c:v>Ситуативно-позитивное</c:v>
                  </c:pt>
                  <c:pt idx="5">
                    <c:v>Устойчиво-позитивное</c:v>
                  </c:pt>
                  <c:pt idx="6">
                    <c:v>Ситуативно-негативное</c:v>
                  </c:pt>
                  <c:pt idx="7">
                    <c:v>Ситуативно-позитивное</c:v>
                  </c:pt>
                  <c:pt idx="8">
                    <c:v>Устойчиво-позитивное</c:v>
                  </c:pt>
                  <c:pt idx="9">
                    <c:v>Ситуативно-негативное</c:v>
                  </c:pt>
                  <c:pt idx="10">
                    <c:v>Ситуативно-позитивное</c:v>
                  </c:pt>
                  <c:pt idx="11">
                    <c:v>Устойчиво-позитивное</c:v>
                  </c:pt>
                  <c:pt idx="12">
                    <c:v>Ситуативно-негативное</c:v>
                  </c:pt>
                  <c:pt idx="13">
                    <c:v>Ситуативно-позитивное</c:v>
                  </c:pt>
                  <c:pt idx="14">
                    <c:v>Устойчиво-позитивное</c:v>
                  </c:pt>
                  <c:pt idx="15">
                    <c:v>Ситуативно-негативное</c:v>
                  </c:pt>
                  <c:pt idx="16">
                    <c:v>Ситуативно-позитивное</c:v>
                  </c:pt>
                  <c:pt idx="17">
                    <c:v>Устойчиво-позитивное</c:v>
                  </c:pt>
                  <c:pt idx="18">
                    <c:v>Ситуативно-негативное</c:v>
                  </c:pt>
                  <c:pt idx="19">
                    <c:v>Ситуативно-позитивное</c:v>
                  </c:pt>
                  <c:pt idx="20">
                    <c:v>Устойчиво-позитивное</c:v>
                  </c:pt>
                </c:lvl>
                <c:lvl>
                  <c:pt idx="0">
                    <c:v>Отношение подростка к семье</c:v>
                  </c:pt>
                  <c:pt idx="3">
                    <c:v>Отношение подростка к Отечеству</c:v>
                  </c:pt>
                  <c:pt idx="6">
                    <c:v>Отношение подростка к Земле</c:v>
                  </c:pt>
                  <c:pt idx="9">
                    <c:v>Отношение подростка к миру</c:v>
                  </c:pt>
                  <c:pt idx="12">
                    <c:v>Отношение подростка к труду</c:v>
                  </c:pt>
                  <c:pt idx="15">
                    <c:v>Отношение подростка к культуре</c:v>
                  </c:pt>
                  <c:pt idx="18">
                    <c:v>Отношение подростка к знаниям</c:v>
                  </c:pt>
                </c:lvl>
              </c:multiLvlStrCache>
            </c:multiLvlStrRef>
          </c:cat>
          <c:val>
            <c:numRef>
              <c:f>Лист1!$D$2:$D$22</c:f>
              <c:numCache>
                <c:formatCode>General</c:formatCode>
                <c:ptCount val="21"/>
                <c:pt idx="0">
                  <c:v>15</c:v>
                </c:pt>
                <c:pt idx="1">
                  <c:v>169</c:v>
                </c:pt>
                <c:pt idx="2">
                  <c:v>257</c:v>
                </c:pt>
                <c:pt idx="3">
                  <c:v>85</c:v>
                </c:pt>
                <c:pt idx="4">
                  <c:v>251</c:v>
                </c:pt>
                <c:pt idx="5">
                  <c:v>97</c:v>
                </c:pt>
                <c:pt idx="6">
                  <c:v>86</c:v>
                </c:pt>
                <c:pt idx="7">
                  <c:v>268</c:v>
                </c:pt>
                <c:pt idx="8">
                  <c:v>78</c:v>
                </c:pt>
                <c:pt idx="9">
                  <c:v>74</c:v>
                </c:pt>
                <c:pt idx="10">
                  <c:v>273</c:v>
                </c:pt>
                <c:pt idx="11">
                  <c:v>87</c:v>
                </c:pt>
                <c:pt idx="12">
                  <c:v>18</c:v>
                </c:pt>
                <c:pt idx="13">
                  <c:v>169</c:v>
                </c:pt>
                <c:pt idx="14">
                  <c:v>258</c:v>
                </c:pt>
                <c:pt idx="15">
                  <c:v>40</c:v>
                </c:pt>
                <c:pt idx="16">
                  <c:v>231</c:v>
                </c:pt>
                <c:pt idx="17">
                  <c:v>166</c:v>
                </c:pt>
                <c:pt idx="18">
                  <c:v>64</c:v>
                </c:pt>
                <c:pt idx="19">
                  <c:v>246</c:v>
                </c:pt>
                <c:pt idx="20">
                  <c:v>125</c:v>
                </c:pt>
              </c:numCache>
            </c:numRef>
          </c:val>
        </c:ser>
        <c:dLbls>
          <c:showLegendKey val="0"/>
          <c:showVal val="0"/>
          <c:showCatName val="0"/>
          <c:showSerName val="0"/>
          <c:showPercent val="0"/>
          <c:showBubbleSize val="0"/>
        </c:dLbls>
        <c:gapWidth val="75"/>
        <c:shape val="box"/>
        <c:axId val="110517248"/>
        <c:axId val="130119936"/>
        <c:axId val="0"/>
      </c:bar3DChart>
      <c:catAx>
        <c:axId val="110517248"/>
        <c:scaling>
          <c:orientation val="minMax"/>
        </c:scaling>
        <c:delete val="0"/>
        <c:axPos val="b"/>
        <c:majorTickMark val="none"/>
        <c:minorTickMark val="none"/>
        <c:tickLblPos val="nextTo"/>
        <c:txPr>
          <a:bodyPr/>
          <a:lstStyle/>
          <a:p>
            <a:pPr>
              <a:defRPr b="1">
                <a:latin typeface="Times New Roman" pitchFamily="18" charset="0"/>
                <a:cs typeface="Times New Roman" pitchFamily="18" charset="0"/>
              </a:defRPr>
            </a:pPr>
            <a:endParaRPr lang="ru-RU"/>
          </a:p>
        </c:txPr>
        <c:crossAx val="130119936"/>
        <c:crosses val="autoZero"/>
        <c:auto val="1"/>
        <c:lblAlgn val="ctr"/>
        <c:lblOffset val="100"/>
        <c:noMultiLvlLbl val="0"/>
      </c:catAx>
      <c:valAx>
        <c:axId val="130119936"/>
        <c:scaling>
          <c:orientation val="minMax"/>
        </c:scaling>
        <c:delete val="0"/>
        <c:axPos val="l"/>
        <c:majorGridlines/>
        <c:numFmt formatCode="General" sourceLinked="1"/>
        <c:majorTickMark val="none"/>
        <c:minorTickMark val="none"/>
        <c:tickLblPos val="nextTo"/>
        <c:spPr>
          <a:ln w="9525">
            <a:noFill/>
          </a:ln>
        </c:spPr>
        <c:crossAx val="110517248"/>
        <c:crosses val="autoZero"/>
        <c:crossBetween val="between"/>
      </c:valAx>
    </c:plotArea>
    <c:legend>
      <c:legendPos val="b"/>
      <c:layout>
        <c:manualLayout>
          <c:xMode val="edge"/>
          <c:yMode val="edge"/>
          <c:x val="0.38561808829903726"/>
          <c:y val="0.89811577719451885"/>
          <c:w val="0.2586312847782482"/>
          <c:h val="0.10188422280548266"/>
        </c:manualLayout>
      </c:layout>
      <c:overlay val="0"/>
      <c:txPr>
        <a:bodyPr/>
        <a:lstStyle/>
        <a:p>
          <a:pPr>
            <a:defRPr sz="1050" b="1">
              <a:latin typeface="Times New Roman" pitchFamily="18" charset="0"/>
              <a:cs typeface="Times New Roman" pitchFamily="18" charset="0"/>
            </a:defRPr>
          </a:pPr>
          <a:endParaRPr lang="ru-RU"/>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3AEED-6FAA-4C1A-8C3D-44391978D9F2}" type="datetimeFigureOut">
              <a:rPr lang="ru-RU" smtClean="0"/>
              <a:pPr/>
              <a:t>15.11.2023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368E9-A4E7-4813-B068-74AB4BDFE8C1}" type="slidenum">
              <a:rPr lang="ru-RU" smtClean="0"/>
              <a:pPr/>
              <a:t>‹#›</a:t>
            </a:fld>
            <a:endParaRPr lang="ru-RU"/>
          </a:p>
        </p:txBody>
      </p:sp>
    </p:spTree>
    <p:extLst>
      <p:ext uri="{BB962C8B-B14F-4D97-AF65-F5344CB8AC3E}">
        <p14:creationId xmlns:p14="http://schemas.microsoft.com/office/powerpoint/2010/main" val="276764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p:spPr>
        <p:txBody>
          <a:bodyPr/>
          <a:lstStyle/>
          <a:p>
            <a:pPr eaLnBrk="1" hangingPunct="1">
              <a:spcBef>
                <a:spcPct val="0"/>
              </a:spcBef>
            </a:pPr>
            <a:endParaRPr lang="ru-RU" altLang="ru-RU"/>
          </a:p>
        </p:txBody>
      </p:sp>
      <p:sp>
        <p:nvSpPr>
          <p:cNvPr id="35844" name="Номер слайда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F49DF3-A1A6-4110-8CFB-1B9D9177853C}" type="slidenum">
              <a:rPr kumimoji="0" lang="ru-RU" alt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239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B91F291-D525-4B28-A391-F2EDC3D4C570}"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E837BFB-3117-4BB1-ADD4-0FE52694463A}" type="slidenum">
              <a:rPr lang="ru-RU"/>
              <a:pPr>
                <a:defRPr/>
              </a:pPr>
              <a:t>‹#›</a:t>
            </a:fld>
            <a:endParaRPr lang="ru-RU"/>
          </a:p>
        </p:txBody>
      </p:sp>
    </p:spTree>
    <p:extLst>
      <p:ext uri="{BB962C8B-B14F-4D97-AF65-F5344CB8AC3E}">
        <p14:creationId xmlns:p14="http://schemas.microsoft.com/office/powerpoint/2010/main" val="275249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929338A-EF8B-44B1-AF51-DB90FCCABBEE}"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2376C9C-EE3B-4E4F-BCB3-81EABF71F293}" type="slidenum">
              <a:rPr lang="ru-RU"/>
              <a:pPr>
                <a:defRPr/>
              </a:pPr>
              <a:t>‹#›</a:t>
            </a:fld>
            <a:endParaRPr lang="ru-RU"/>
          </a:p>
        </p:txBody>
      </p:sp>
    </p:spTree>
    <p:extLst>
      <p:ext uri="{BB962C8B-B14F-4D97-AF65-F5344CB8AC3E}">
        <p14:creationId xmlns:p14="http://schemas.microsoft.com/office/powerpoint/2010/main" val="82125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94F61C7-ED02-4C50-A1F2-95B9AB9F8B7F}"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8932E59-4656-4803-98F0-E2EA38584007}" type="slidenum">
              <a:rPr lang="ru-RU"/>
              <a:pPr>
                <a:defRPr/>
              </a:pPr>
              <a:t>‹#›</a:t>
            </a:fld>
            <a:endParaRPr lang="ru-RU"/>
          </a:p>
        </p:txBody>
      </p:sp>
    </p:spTree>
    <p:extLst>
      <p:ext uri="{BB962C8B-B14F-4D97-AF65-F5344CB8AC3E}">
        <p14:creationId xmlns:p14="http://schemas.microsoft.com/office/powerpoint/2010/main" val="20377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7169DA1-968E-4552-AD07-CE28C33C4D2B}"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9422235-918B-46B7-A675-6B3CBB788AB7}" type="slidenum">
              <a:rPr lang="ru-RU"/>
              <a:pPr>
                <a:defRPr/>
              </a:pPr>
              <a:t>‹#›</a:t>
            </a:fld>
            <a:endParaRPr lang="ru-RU"/>
          </a:p>
        </p:txBody>
      </p:sp>
    </p:spTree>
    <p:extLst>
      <p:ext uri="{BB962C8B-B14F-4D97-AF65-F5344CB8AC3E}">
        <p14:creationId xmlns:p14="http://schemas.microsoft.com/office/powerpoint/2010/main" val="323264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F8DA8BE-99CE-429F-A128-850D0BC8FF44}"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1C653B7-97A0-407F-84FA-99EDB079146D}" type="slidenum">
              <a:rPr lang="ru-RU"/>
              <a:pPr>
                <a:defRPr/>
              </a:pPr>
              <a:t>‹#›</a:t>
            </a:fld>
            <a:endParaRPr lang="ru-RU"/>
          </a:p>
        </p:txBody>
      </p:sp>
    </p:spTree>
    <p:extLst>
      <p:ext uri="{BB962C8B-B14F-4D97-AF65-F5344CB8AC3E}">
        <p14:creationId xmlns:p14="http://schemas.microsoft.com/office/powerpoint/2010/main" val="154339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261271B-DDA0-4935-917A-972A7CC01EB6}"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BA9EC1D-2F9B-4C65-B8CA-AED30175EFF7}" type="slidenum">
              <a:rPr lang="ru-RU"/>
              <a:pPr>
                <a:defRPr/>
              </a:pPr>
              <a:t>‹#›</a:t>
            </a:fld>
            <a:endParaRPr lang="ru-RU"/>
          </a:p>
        </p:txBody>
      </p:sp>
    </p:spTree>
    <p:extLst>
      <p:ext uri="{BB962C8B-B14F-4D97-AF65-F5344CB8AC3E}">
        <p14:creationId xmlns:p14="http://schemas.microsoft.com/office/powerpoint/2010/main" val="3201146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35D5B76-5314-4667-AD0A-A6093BD316DE}" type="datetimeFigureOut">
              <a:rPr lang="ru-RU"/>
              <a:pPr>
                <a:defRPr/>
              </a:pPr>
              <a:t>15.11.2023</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359AA52-C905-446F-8212-D2FDE08A1FC3}" type="slidenum">
              <a:rPr lang="ru-RU"/>
              <a:pPr>
                <a:defRPr/>
              </a:pPr>
              <a:t>‹#›</a:t>
            </a:fld>
            <a:endParaRPr lang="ru-RU"/>
          </a:p>
        </p:txBody>
      </p:sp>
    </p:spTree>
    <p:extLst>
      <p:ext uri="{BB962C8B-B14F-4D97-AF65-F5344CB8AC3E}">
        <p14:creationId xmlns:p14="http://schemas.microsoft.com/office/powerpoint/2010/main" val="116924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26DF428-9AD0-4BEA-A673-A8228302C3F7}" type="datetimeFigureOut">
              <a:rPr lang="ru-RU"/>
              <a:pPr>
                <a:defRPr/>
              </a:pPr>
              <a:t>15.11.2023</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FF96277-6250-45B5-BC44-8DE57B5B08DA}" type="slidenum">
              <a:rPr lang="ru-RU"/>
              <a:pPr>
                <a:defRPr/>
              </a:pPr>
              <a:t>‹#›</a:t>
            </a:fld>
            <a:endParaRPr lang="ru-RU"/>
          </a:p>
        </p:txBody>
      </p:sp>
    </p:spTree>
    <p:extLst>
      <p:ext uri="{BB962C8B-B14F-4D97-AF65-F5344CB8AC3E}">
        <p14:creationId xmlns:p14="http://schemas.microsoft.com/office/powerpoint/2010/main" val="787938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6C7CE21-8538-4EE8-ABD2-5AE0A77A4E66}" type="datetimeFigureOut">
              <a:rPr lang="ru-RU"/>
              <a:pPr>
                <a:defRPr/>
              </a:pPr>
              <a:t>15.11.2023</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4A44D80-B212-4019-97C6-84F7F67B4E00}" type="slidenum">
              <a:rPr lang="ru-RU"/>
              <a:pPr>
                <a:defRPr/>
              </a:pPr>
              <a:t>‹#›</a:t>
            </a:fld>
            <a:endParaRPr lang="ru-RU"/>
          </a:p>
        </p:txBody>
      </p:sp>
    </p:spTree>
    <p:extLst>
      <p:ext uri="{BB962C8B-B14F-4D97-AF65-F5344CB8AC3E}">
        <p14:creationId xmlns:p14="http://schemas.microsoft.com/office/powerpoint/2010/main" val="350914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A5041BE-E9C0-4E23-B190-2750AFDC4743}" type="datetimeFigureOut">
              <a:rPr lang="ru-RU"/>
              <a:pPr>
                <a:defRPr/>
              </a:pPr>
              <a:t>15.11.2023</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C387B5C-4304-4AA3-9FFA-79C111E90F39}" type="slidenum">
              <a:rPr lang="ru-RU"/>
              <a:pPr>
                <a:defRPr/>
              </a:pPr>
              <a:t>‹#›</a:t>
            </a:fld>
            <a:endParaRPr lang="ru-RU"/>
          </a:p>
        </p:txBody>
      </p:sp>
    </p:spTree>
    <p:extLst>
      <p:ext uri="{BB962C8B-B14F-4D97-AF65-F5344CB8AC3E}">
        <p14:creationId xmlns:p14="http://schemas.microsoft.com/office/powerpoint/2010/main" val="156322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A0AA611-F838-48E6-86C4-94C395C6D332}" type="datetimeFigureOut">
              <a:rPr lang="ru-RU"/>
              <a:pPr>
                <a:defRPr/>
              </a:pPr>
              <a:t>15.11.2023</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4B50BDD-9CFF-4FA9-8232-6E02E7ADBA8D}" type="slidenum">
              <a:rPr lang="ru-RU"/>
              <a:pPr>
                <a:defRPr/>
              </a:pPr>
              <a:t>‹#›</a:t>
            </a:fld>
            <a:endParaRPr lang="ru-RU"/>
          </a:p>
        </p:txBody>
      </p:sp>
    </p:spTree>
    <p:extLst>
      <p:ext uri="{BB962C8B-B14F-4D97-AF65-F5344CB8AC3E}">
        <p14:creationId xmlns:p14="http://schemas.microsoft.com/office/powerpoint/2010/main" val="388238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3622E2-0FC2-4909-87DF-A854DF5E622B}"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337B1D6-89EF-45FF-965C-5F5641CC6B2A}" type="slidenum">
              <a:rPr lang="ru-RU"/>
              <a:pPr>
                <a:defRPr/>
              </a:pPr>
              <a:t>‹#›</a:t>
            </a:fld>
            <a:endParaRPr lang="ru-RU"/>
          </a:p>
        </p:txBody>
      </p:sp>
    </p:spTree>
    <p:extLst>
      <p:ext uri="{BB962C8B-B14F-4D97-AF65-F5344CB8AC3E}">
        <p14:creationId xmlns:p14="http://schemas.microsoft.com/office/powerpoint/2010/main" val="2954589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2B5A158-09B6-48AA-A97E-B8E28924AAB6}" type="datetimeFigureOut">
              <a:rPr lang="ru-RU"/>
              <a:pPr>
                <a:defRPr/>
              </a:pPr>
              <a:t>15.11.2023</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B43ABDE-598F-4FF6-A64C-3EC46F61A666}" type="slidenum">
              <a:rPr lang="ru-RU"/>
              <a:pPr>
                <a:defRPr/>
              </a:pPr>
              <a:t>‹#›</a:t>
            </a:fld>
            <a:endParaRPr lang="ru-RU"/>
          </a:p>
        </p:txBody>
      </p:sp>
    </p:spTree>
    <p:extLst>
      <p:ext uri="{BB962C8B-B14F-4D97-AF65-F5344CB8AC3E}">
        <p14:creationId xmlns:p14="http://schemas.microsoft.com/office/powerpoint/2010/main" val="336914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40F8828-EFAE-4493-A1D7-041105459BD4}"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1B2F73C-7458-406E-A1AB-7FA3C90FE51C}" type="slidenum">
              <a:rPr lang="ru-RU"/>
              <a:pPr>
                <a:defRPr/>
              </a:pPr>
              <a:t>‹#›</a:t>
            </a:fld>
            <a:endParaRPr lang="ru-RU"/>
          </a:p>
        </p:txBody>
      </p:sp>
    </p:spTree>
    <p:extLst>
      <p:ext uri="{BB962C8B-B14F-4D97-AF65-F5344CB8AC3E}">
        <p14:creationId xmlns:p14="http://schemas.microsoft.com/office/powerpoint/2010/main" val="1979963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13942E8-C8F0-48FF-849C-6726345791C5}"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7145B92-B70F-4C07-82DC-8C5884A1911A}" type="slidenum">
              <a:rPr lang="ru-RU"/>
              <a:pPr>
                <a:defRPr/>
              </a:pPr>
              <a:t>‹#›</a:t>
            </a:fld>
            <a:endParaRPr lang="ru-RU"/>
          </a:p>
        </p:txBody>
      </p:sp>
    </p:spTree>
    <p:extLst>
      <p:ext uri="{BB962C8B-B14F-4D97-AF65-F5344CB8AC3E}">
        <p14:creationId xmlns:p14="http://schemas.microsoft.com/office/powerpoint/2010/main" val="280686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EAD3BDF-F015-4F68-8916-913485C1ACC2}" type="datetimeFigureOut">
              <a:rPr lang="ru-RU"/>
              <a:pPr>
                <a:defRPr/>
              </a:pPr>
              <a:t>15.11.2023</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CE3E22B-C30B-4BCA-83D3-3D4608F321C6}" type="slidenum">
              <a:rPr lang="ru-RU"/>
              <a:pPr>
                <a:defRPr/>
              </a:pPr>
              <a:t>‹#›</a:t>
            </a:fld>
            <a:endParaRPr lang="ru-RU"/>
          </a:p>
        </p:txBody>
      </p:sp>
    </p:spTree>
    <p:extLst>
      <p:ext uri="{BB962C8B-B14F-4D97-AF65-F5344CB8AC3E}">
        <p14:creationId xmlns:p14="http://schemas.microsoft.com/office/powerpoint/2010/main" val="272696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AE3C4B-238C-455C-8788-02D675B6133A}" type="datetimeFigureOut">
              <a:rPr lang="ru-RU"/>
              <a:pPr>
                <a:defRPr/>
              </a:pPr>
              <a:t>15.11.2023</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53EE0FE-0334-40DB-B0B0-26451CA04DB7}" type="slidenum">
              <a:rPr lang="ru-RU"/>
              <a:pPr>
                <a:defRPr/>
              </a:pPr>
              <a:t>‹#›</a:t>
            </a:fld>
            <a:endParaRPr lang="ru-RU"/>
          </a:p>
        </p:txBody>
      </p:sp>
    </p:spTree>
    <p:extLst>
      <p:ext uri="{BB962C8B-B14F-4D97-AF65-F5344CB8AC3E}">
        <p14:creationId xmlns:p14="http://schemas.microsoft.com/office/powerpoint/2010/main" val="259021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157181D-3D58-4213-8D24-14D3CB5EF2C8}" type="datetimeFigureOut">
              <a:rPr lang="ru-RU"/>
              <a:pPr>
                <a:defRPr/>
              </a:pPr>
              <a:t>15.11.2023</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CF9DC98-7610-4CEA-89B6-23C302F75CF6}" type="slidenum">
              <a:rPr lang="ru-RU"/>
              <a:pPr>
                <a:defRPr/>
              </a:pPr>
              <a:t>‹#›</a:t>
            </a:fld>
            <a:endParaRPr lang="ru-RU"/>
          </a:p>
        </p:txBody>
      </p:sp>
    </p:spTree>
    <p:extLst>
      <p:ext uri="{BB962C8B-B14F-4D97-AF65-F5344CB8AC3E}">
        <p14:creationId xmlns:p14="http://schemas.microsoft.com/office/powerpoint/2010/main" val="183641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E148A1-D27F-435B-8392-5BAE9BC5B86B}" type="datetimeFigureOut">
              <a:rPr lang="ru-RU"/>
              <a:pPr>
                <a:defRPr/>
              </a:pPr>
              <a:t>15.11.2023</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C6ACC32-C553-40C8-A7CC-BC6F840AC1C6}" type="slidenum">
              <a:rPr lang="ru-RU"/>
              <a:pPr>
                <a:defRPr/>
              </a:pPr>
              <a:t>‹#›</a:t>
            </a:fld>
            <a:endParaRPr lang="ru-RU"/>
          </a:p>
        </p:txBody>
      </p:sp>
    </p:spTree>
    <p:extLst>
      <p:ext uri="{BB962C8B-B14F-4D97-AF65-F5344CB8AC3E}">
        <p14:creationId xmlns:p14="http://schemas.microsoft.com/office/powerpoint/2010/main" val="137670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9D424B6-35E6-42DE-A5DC-9C620B81136C}" type="datetimeFigureOut">
              <a:rPr lang="ru-RU"/>
              <a:pPr>
                <a:defRPr/>
              </a:pPr>
              <a:t>15.11.2023</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0DF83FE-F68F-45CC-A823-9452BE72E93A}" type="slidenum">
              <a:rPr lang="ru-RU"/>
              <a:pPr>
                <a:defRPr/>
              </a:pPr>
              <a:t>‹#›</a:t>
            </a:fld>
            <a:endParaRPr lang="ru-RU"/>
          </a:p>
        </p:txBody>
      </p:sp>
    </p:spTree>
    <p:extLst>
      <p:ext uri="{BB962C8B-B14F-4D97-AF65-F5344CB8AC3E}">
        <p14:creationId xmlns:p14="http://schemas.microsoft.com/office/powerpoint/2010/main" val="409084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DFB72B9-A3A9-4746-8C92-DCE4D374C5A9}" type="datetimeFigureOut">
              <a:rPr lang="ru-RU"/>
              <a:pPr>
                <a:defRPr/>
              </a:pPr>
              <a:t>15.11.2023</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2F86DEF-0CEE-4A7D-9DCE-4A868D95F721}" type="slidenum">
              <a:rPr lang="ru-RU"/>
              <a:pPr>
                <a:defRPr/>
              </a:pPr>
              <a:t>‹#›</a:t>
            </a:fld>
            <a:endParaRPr lang="ru-RU"/>
          </a:p>
        </p:txBody>
      </p:sp>
    </p:spTree>
    <p:extLst>
      <p:ext uri="{BB962C8B-B14F-4D97-AF65-F5344CB8AC3E}">
        <p14:creationId xmlns:p14="http://schemas.microsoft.com/office/powerpoint/2010/main" val="313825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11BCA0-514F-4CC0-B61A-3C4E52DF3B79}" type="datetimeFigureOut">
              <a:rPr lang="ru-RU"/>
              <a:pPr>
                <a:defRPr/>
              </a:pPr>
              <a:t>15.11.2023</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8BC75D6-18CE-4ED4-923A-581908369AF9}" type="slidenum">
              <a:rPr lang="ru-RU"/>
              <a:pPr>
                <a:defRPr/>
              </a:pPr>
              <a:t>‹#›</a:t>
            </a:fld>
            <a:endParaRPr lang="ru-RU"/>
          </a:p>
        </p:txBody>
      </p:sp>
    </p:spTree>
    <p:extLst>
      <p:ext uri="{BB962C8B-B14F-4D97-AF65-F5344CB8AC3E}">
        <p14:creationId xmlns:p14="http://schemas.microsoft.com/office/powerpoint/2010/main" val="97666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277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E636EFCC-D7E5-482E-B49F-AC8FD7DEC8F4}" type="datetimeFigureOut">
              <a:rPr lang="ru-RU"/>
              <a:pPr>
                <a:defRPr/>
              </a:pPr>
              <a:t>15.11.2023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42EA1AC-81B7-4B1A-A433-38D085FFA8BC}" type="slidenum">
              <a:rPr lang="ru-RU"/>
              <a:pPr>
                <a:defRPr/>
              </a:pPr>
              <a:t>‹#›</a:t>
            </a:fld>
            <a:endParaRPr lang="ru-RU"/>
          </a:p>
        </p:txBody>
      </p:sp>
    </p:spTree>
    <p:extLst>
      <p:ext uri="{BB962C8B-B14F-4D97-AF65-F5344CB8AC3E}">
        <p14:creationId xmlns:p14="http://schemas.microsoft.com/office/powerpoint/2010/main" val="3371265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843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21663FE-6B4A-49D4-BEA1-6ABEDEDBBF31}" type="datetimeFigureOut">
              <a:rPr lang="ru-RU"/>
              <a:pPr>
                <a:defRPr/>
              </a:pPr>
              <a:t>15.11.2023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9840F049-86ED-4AC7-A99F-FCD35CCAF277}" type="slidenum">
              <a:rPr lang="ru-RU"/>
              <a:pPr>
                <a:defRPr/>
              </a:pPr>
              <a:t>‹#›</a:t>
            </a:fld>
            <a:endParaRPr lang="ru-RU"/>
          </a:p>
        </p:txBody>
      </p:sp>
    </p:spTree>
    <p:extLst>
      <p:ext uri="{BB962C8B-B14F-4D97-AF65-F5344CB8AC3E}">
        <p14:creationId xmlns:p14="http://schemas.microsoft.com/office/powerpoint/2010/main" val="31939648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a:extLst>
              <a:ext uri="{FF2B5EF4-FFF2-40B4-BE49-F238E27FC236}">
                <a16:creationId xmlns:a16="http://schemas.microsoft.com/office/drawing/2014/main" xmlns="" id="{0566D2B4-6753-44C5-A4DE-7ADA2DFD570D}"/>
              </a:ext>
            </a:extLst>
          </p:cNvPr>
          <p:cNvSpPr>
            <a:spLocks noGrp="1"/>
          </p:cNvSpPr>
          <p:nvPr>
            <p:ph type="ctrTitle"/>
          </p:nvPr>
        </p:nvSpPr>
        <p:spPr>
          <a:xfrm>
            <a:off x="342900" y="1412776"/>
            <a:ext cx="8351838" cy="3168352"/>
          </a:xfrm>
        </p:spPr>
        <p:txBody>
          <a:bodyPr/>
          <a:lstStyle/>
          <a:p>
            <a:r>
              <a:rPr lang="ru-RU" sz="3600" b="1" dirty="0" smtClean="0">
                <a:solidFill>
                  <a:srgbClr val="110397"/>
                </a:solidFill>
                <a:latin typeface="Arial" charset="0"/>
              </a:rPr>
              <a:t/>
            </a:r>
            <a:br>
              <a:rPr lang="ru-RU" sz="3600" b="1" dirty="0" smtClean="0">
                <a:solidFill>
                  <a:srgbClr val="110397"/>
                </a:solidFill>
                <a:latin typeface="Arial" charset="0"/>
              </a:rPr>
            </a:br>
            <a:r>
              <a:rPr lang="ru-RU" sz="2800" b="1" dirty="0" smtClean="0">
                <a:solidFill>
                  <a:srgbClr val="7030A0"/>
                </a:solidFill>
                <a:latin typeface="Times New Roman" pitchFamily="18" charset="0"/>
                <a:cs typeface="Times New Roman" pitchFamily="18" charset="0"/>
              </a:rPr>
              <a:t>Сравнительный анализ результатов ВПР и школьных контрольных работ. Разработка индивидуального образовательного маршрута учащего. Современные технологии системы оценки результатов освоения учащимися образовательных программ</a:t>
            </a:r>
            <a:r>
              <a:rPr lang="ru-RU" altLang="ru-RU" b="1" dirty="0">
                <a:solidFill>
                  <a:srgbClr val="7030A0"/>
                </a:solidFill>
                <a:latin typeface="Arial" panose="020B0604020202020204" pitchFamily="34" charset="0"/>
              </a:rPr>
              <a:t/>
            </a:r>
            <a:br>
              <a:rPr lang="ru-RU" altLang="ru-RU" b="1" dirty="0">
                <a:solidFill>
                  <a:srgbClr val="7030A0"/>
                </a:solidFill>
                <a:latin typeface="Arial" panose="020B0604020202020204" pitchFamily="34" charset="0"/>
              </a:rPr>
            </a:br>
            <a:endParaRPr lang="ru-RU" altLang="ru-RU" sz="3200" b="1" dirty="0">
              <a:solidFill>
                <a:srgbClr val="7030A0"/>
              </a:solidFill>
              <a:latin typeface="Times New Roman" panose="02020603050405020304" pitchFamily="18" charset="0"/>
              <a:cs typeface="Times New Roman" panose="02020603050405020304" pitchFamily="18" charset="0"/>
            </a:endParaRPr>
          </a:p>
        </p:txBody>
      </p:sp>
      <p:sp>
        <p:nvSpPr>
          <p:cNvPr id="27651" name="Подзаголовок 2">
            <a:extLst>
              <a:ext uri="{FF2B5EF4-FFF2-40B4-BE49-F238E27FC236}">
                <a16:creationId xmlns:a16="http://schemas.microsoft.com/office/drawing/2014/main" xmlns="" id="{3DD47DA4-44F7-4954-855A-63E6799FBD70}"/>
              </a:ext>
            </a:extLst>
          </p:cNvPr>
          <p:cNvSpPr>
            <a:spLocks noGrp="1"/>
          </p:cNvSpPr>
          <p:nvPr>
            <p:ph type="subTitle" idx="1"/>
          </p:nvPr>
        </p:nvSpPr>
        <p:spPr>
          <a:xfrm>
            <a:off x="357158" y="4857760"/>
            <a:ext cx="8337581" cy="1666865"/>
          </a:xfrm>
        </p:spPr>
        <p:txBody>
          <a:bodyPr/>
          <a:lstStyle/>
          <a:p>
            <a:pPr lvl="0">
              <a:defRPr/>
            </a:pPr>
            <a:r>
              <a:rPr lang="ru-RU" sz="2400" b="1" dirty="0" smtClean="0">
                <a:solidFill>
                  <a:srgbClr val="0070C0"/>
                </a:solidFill>
                <a:latin typeface="Times New Roman" pitchFamily="18" charset="0"/>
                <a:cs typeface="Times New Roman" pitchFamily="18" charset="0"/>
              </a:rPr>
              <a:t>Иванова Н.Б, доцент кафедры управления образованием РИПК и ППРО</a:t>
            </a:r>
          </a:p>
          <a:p>
            <a:pPr eaLnBrk="1" hangingPunct="1"/>
            <a:r>
              <a:rPr lang="ru-RU" altLang="ru-RU" sz="2800" b="1" dirty="0" err="1" smtClean="0">
                <a:solidFill>
                  <a:srgbClr val="0070C0"/>
                </a:solidFill>
                <a:latin typeface="Times New Roman" panose="02020603050405020304" pitchFamily="18" charset="0"/>
                <a:cs typeface="Times New Roman" panose="02020603050405020304" pitchFamily="18" charset="0"/>
              </a:rPr>
              <a:t>Богомазова</a:t>
            </a:r>
            <a:r>
              <a:rPr lang="ru-RU" altLang="ru-RU" sz="2800" b="1" dirty="0" smtClean="0">
                <a:solidFill>
                  <a:srgbClr val="0070C0"/>
                </a:solidFill>
                <a:latin typeface="Times New Roman" panose="02020603050405020304" pitchFamily="18" charset="0"/>
                <a:cs typeface="Times New Roman" panose="02020603050405020304" pitchFamily="18" charset="0"/>
              </a:rPr>
              <a:t> Г.Д., заместитель директора по УВР Школы № 107</a:t>
            </a:r>
            <a:endParaRPr lang="ru-RU" altLang="ru-RU" sz="2800" b="1" dirty="0">
              <a:solidFill>
                <a:srgbClr val="0070C0"/>
              </a:solidFill>
              <a:latin typeface="Times New Roman" panose="02020603050405020304" pitchFamily="18" charset="0"/>
              <a:cs typeface="Times New Roman" panose="02020603050405020304" pitchFamily="18" charset="0"/>
            </a:endParaRPr>
          </a:p>
          <a:p>
            <a:pPr algn="r" eaLnBrk="1" hangingPunct="1"/>
            <a:endParaRPr lang="ru-RU" altLang="ru-RU" sz="2800" b="1" dirty="0">
              <a:solidFill>
                <a:srgbClr val="7030A0"/>
              </a:solidFill>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xmlns="" id="{8E2763C8-A5B0-42E9-B9E5-F96AEC440672}"/>
              </a:ext>
            </a:extLst>
          </p:cNvPr>
          <p:cNvSpPr/>
          <p:nvPr/>
        </p:nvSpPr>
        <p:spPr>
          <a:xfrm>
            <a:off x="107504" y="42863"/>
            <a:ext cx="8928991" cy="11538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Контрольно-оценочная деятельность школы</a:t>
            </a:r>
            <a:endParaRPr kumimoji="0" lang="ru-RU"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A7C3BD-F027-4E7F-B947-47432DD6FA0D}"/>
              </a:ext>
            </a:extLst>
          </p:cNvPr>
          <p:cNvSpPr>
            <a:spLocks noGrp="1"/>
          </p:cNvSpPr>
          <p:nvPr>
            <p:ph type="title"/>
          </p:nvPr>
        </p:nvSpPr>
        <p:spPr>
          <a:xfrm>
            <a:off x="457200" y="274638"/>
            <a:ext cx="8229600" cy="706090"/>
          </a:xfrm>
        </p:spPr>
        <p:txBody>
          <a:bodyPr/>
          <a:lstStyle/>
          <a:p>
            <a:r>
              <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Перечень конкретных умений смыслового чтения</a:t>
            </a:r>
            <a:br>
              <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для учащихся </a:t>
            </a:r>
            <a:r>
              <a:rPr kumimoji="0" lang="ru-RU" altLang="ru-RU" sz="2400" b="1" i="0" u="none" strike="noStrike" kern="1200" cap="none" spc="0" normalizeH="0" baseline="0" noProof="0" dirty="0" smtClean="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5-10 </a:t>
            </a:r>
            <a:r>
              <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классов. Памятка </a:t>
            </a:r>
            <a:endParaRPr lang="ru-RU" dirty="0"/>
          </a:p>
        </p:txBody>
      </p:sp>
      <p:graphicFrame>
        <p:nvGraphicFramePr>
          <p:cNvPr id="7" name="Таблица 7">
            <a:extLst>
              <a:ext uri="{FF2B5EF4-FFF2-40B4-BE49-F238E27FC236}">
                <a16:creationId xmlns:a16="http://schemas.microsoft.com/office/drawing/2014/main" xmlns="" id="{0C7ABDFD-60B6-476B-8DEC-91389BE01094}"/>
              </a:ext>
            </a:extLst>
          </p:cNvPr>
          <p:cNvGraphicFramePr>
            <a:graphicFrameLocks noGrp="1"/>
          </p:cNvGraphicFramePr>
          <p:nvPr>
            <p:ph idx="1"/>
            <p:extLst>
              <p:ext uri="{D42A27DB-BD31-4B8C-83A1-F6EECF244321}">
                <p14:modId xmlns:p14="http://schemas.microsoft.com/office/powerpoint/2010/main" val="2476416890"/>
              </p:ext>
            </p:extLst>
          </p:nvPr>
        </p:nvGraphicFramePr>
        <p:xfrm>
          <a:off x="107504" y="1268760"/>
          <a:ext cx="8928992" cy="496824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xmlns="" val="2951256408"/>
                    </a:ext>
                  </a:extLst>
                </a:gridCol>
                <a:gridCol w="720080">
                  <a:extLst>
                    <a:ext uri="{9D8B030D-6E8A-4147-A177-3AD203B41FA5}">
                      <a16:colId xmlns:a16="http://schemas.microsoft.com/office/drawing/2014/main" xmlns="" val="2347531698"/>
                    </a:ext>
                  </a:extLst>
                </a:gridCol>
              </a:tblGrid>
              <a:tr h="370840">
                <a:tc>
                  <a:txBody>
                    <a:bodyPr/>
                    <a:lstStyle/>
                    <a:p>
                      <a:pPr algn="ctr"/>
                      <a:r>
                        <a:rPr lang="ru-RU" sz="2400" dirty="0">
                          <a:latin typeface="Times New Roman" panose="02020603050405020304" pitchFamily="18" charset="0"/>
                          <a:cs typeface="Times New Roman" panose="02020603050405020304" pitchFamily="18" charset="0"/>
                        </a:rPr>
                        <a:t>Умения смыслового чтения</a:t>
                      </a:r>
                    </a:p>
                  </a:txBody>
                  <a:tcPr/>
                </a:tc>
                <a:tc>
                  <a:txBody>
                    <a:bodyPr/>
                    <a:lstStyle/>
                    <a:p>
                      <a:r>
                        <a:rPr lang="ru-RU" dirty="0"/>
                        <a:t>+ / -</a:t>
                      </a:r>
                    </a:p>
                  </a:txBody>
                  <a:tcPr/>
                </a:tc>
                <a:extLst>
                  <a:ext uri="{0D108BD9-81ED-4DB2-BD59-A6C34878D82A}">
                    <a16:rowId xmlns:a16="http://schemas.microsoft.com/office/drawing/2014/main" xmlns="" val="3811915636"/>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1. Находить в тексте требуемую информацию.</a:t>
                      </a:r>
                    </a:p>
                  </a:txBody>
                  <a:tcPr/>
                </a:tc>
                <a:tc>
                  <a:txBody>
                    <a:bodyPr/>
                    <a:lstStyle/>
                    <a:p>
                      <a:endParaRPr lang="ru-RU"/>
                    </a:p>
                  </a:txBody>
                  <a:tcPr/>
                </a:tc>
                <a:extLst>
                  <a:ext uri="{0D108BD9-81ED-4DB2-BD59-A6C34878D82A}">
                    <a16:rowId xmlns:a16="http://schemas.microsoft.com/office/drawing/2014/main" xmlns="" val="1645641641"/>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2. Ориентироваться в содержании текста и понимать его смысл </a:t>
                      </a:r>
                    </a:p>
                  </a:txBody>
                  <a:tcPr/>
                </a:tc>
                <a:tc>
                  <a:txBody>
                    <a:bodyPr/>
                    <a:lstStyle/>
                    <a:p>
                      <a:endParaRPr lang="ru-RU"/>
                    </a:p>
                  </a:txBody>
                  <a:tcPr/>
                </a:tc>
                <a:extLst>
                  <a:ext uri="{0D108BD9-81ED-4DB2-BD59-A6C34878D82A}">
                    <a16:rowId xmlns:a16="http://schemas.microsoft.com/office/drawing/2014/main" xmlns="" val="3713918724"/>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3. Сопоставлять основные текстовые и </a:t>
                      </a:r>
                      <a:r>
                        <a:rPr lang="ru-RU" sz="2200" dirty="0" err="1">
                          <a:solidFill>
                            <a:srgbClr val="002060"/>
                          </a:solidFill>
                          <a:latin typeface="Times New Roman" panose="02020603050405020304" pitchFamily="18" charset="0"/>
                          <a:cs typeface="Times New Roman" panose="02020603050405020304" pitchFamily="18" charset="0"/>
                        </a:rPr>
                        <a:t>внетекстовые</a:t>
                      </a:r>
                      <a:r>
                        <a:rPr lang="ru-RU" sz="2200" dirty="0">
                          <a:solidFill>
                            <a:srgbClr val="002060"/>
                          </a:solidFill>
                          <a:latin typeface="Times New Roman" panose="02020603050405020304" pitchFamily="18" charset="0"/>
                          <a:cs typeface="Times New Roman" panose="02020603050405020304" pitchFamily="18" charset="0"/>
                        </a:rPr>
                        <a:t> компоненты</a:t>
                      </a:r>
                    </a:p>
                  </a:txBody>
                  <a:tcPr/>
                </a:tc>
                <a:tc>
                  <a:txBody>
                    <a:bodyPr/>
                    <a:lstStyle/>
                    <a:p>
                      <a:endParaRPr lang="ru-RU"/>
                    </a:p>
                  </a:txBody>
                  <a:tcPr/>
                </a:tc>
                <a:extLst>
                  <a:ext uri="{0D108BD9-81ED-4DB2-BD59-A6C34878D82A}">
                    <a16:rowId xmlns:a16="http://schemas.microsoft.com/office/drawing/2014/main" xmlns="" val="3534359482"/>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4. Формировать систему аргументов для обоснования позиции</a:t>
                      </a:r>
                    </a:p>
                  </a:txBody>
                  <a:tcPr/>
                </a:tc>
                <a:tc>
                  <a:txBody>
                    <a:bodyPr/>
                    <a:lstStyle/>
                    <a:p>
                      <a:endParaRPr lang="ru-RU"/>
                    </a:p>
                  </a:txBody>
                  <a:tcPr/>
                </a:tc>
                <a:extLst>
                  <a:ext uri="{0D108BD9-81ED-4DB2-BD59-A6C34878D82A}">
                    <a16:rowId xmlns:a16="http://schemas.microsoft.com/office/drawing/2014/main" xmlns="" val="668634513"/>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5. Структурировать текст, преобразовывать, используя графики, таблицы, формулы</a:t>
                      </a:r>
                    </a:p>
                  </a:txBody>
                  <a:tcPr/>
                </a:tc>
                <a:tc>
                  <a:txBody>
                    <a:bodyPr/>
                    <a:lstStyle/>
                    <a:p>
                      <a:endParaRPr lang="ru-RU"/>
                    </a:p>
                  </a:txBody>
                  <a:tcPr/>
                </a:tc>
                <a:extLst>
                  <a:ext uri="{0D108BD9-81ED-4DB2-BD59-A6C34878D82A}">
                    <a16:rowId xmlns:a16="http://schemas.microsoft.com/office/drawing/2014/main" xmlns="" val="3584539364"/>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6. Связывать содержание текста с информацией других источников</a:t>
                      </a:r>
                    </a:p>
                  </a:txBody>
                  <a:tcPr/>
                </a:tc>
                <a:tc>
                  <a:txBody>
                    <a:bodyPr/>
                    <a:lstStyle/>
                    <a:p>
                      <a:endParaRPr lang="ru-RU"/>
                    </a:p>
                  </a:txBody>
                  <a:tcPr/>
                </a:tc>
                <a:extLst>
                  <a:ext uri="{0D108BD9-81ED-4DB2-BD59-A6C34878D82A}">
                    <a16:rowId xmlns:a16="http://schemas.microsoft.com/office/drawing/2014/main" xmlns="" val="732108341"/>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7. Находить выводы в защиту своей точки зрения</a:t>
                      </a:r>
                    </a:p>
                  </a:txBody>
                  <a:tcPr/>
                </a:tc>
                <a:tc>
                  <a:txBody>
                    <a:bodyPr/>
                    <a:lstStyle/>
                    <a:p>
                      <a:endParaRPr lang="ru-RU"/>
                    </a:p>
                  </a:txBody>
                  <a:tcPr/>
                </a:tc>
                <a:extLst>
                  <a:ext uri="{0D108BD9-81ED-4DB2-BD59-A6C34878D82A}">
                    <a16:rowId xmlns:a16="http://schemas.microsoft.com/office/drawing/2014/main" xmlns="" val="1703071964"/>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8. Оценивать не только содержание текста, но и  его форму</a:t>
                      </a:r>
                    </a:p>
                  </a:txBody>
                  <a:tcPr/>
                </a:tc>
                <a:tc>
                  <a:txBody>
                    <a:bodyPr/>
                    <a:lstStyle/>
                    <a:p>
                      <a:endParaRPr lang="ru-RU"/>
                    </a:p>
                  </a:txBody>
                  <a:tcPr/>
                </a:tc>
                <a:extLst>
                  <a:ext uri="{0D108BD9-81ED-4DB2-BD59-A6C34878D82A}">
                    <a16:rowId xmlns:a16="http://schemas.microsoft.com/office/drawing/2014/main" xmlns="" val="4067391925"/>
                  </a:ext>
                </a:extLst>
              </a:tr>
              <a:tr h="370840">
                <a:tc>
                  <a:txBody>
                    <a:bodyPr/>
                    <a:lstStyle/>
                    <a:p>
                      <a:r>
                        <a:rPr lang="ru-RU" sz="2200" dirty="0">
                          <a:solidFill>
                            <a:srgbClr val="002060"/>
                          </a:solidFill>
                          <a:latin typeface="Times New Roman" panose="02020603050405020304" pitchFamily="18" charset="0"/>
                          <a:cs typeface="Times New Roman" panose="02020603050405020304" pitchFamily="18" charset="0"/>
                        </a:rPr>
                        <a:t>9. Выявлять противоречивую информацию, подвергать сомнению достоверность информации</a:t>
                      </a:r>
                    </a:p>
                  </a:txBody>
                  <a:tcPr/>
                </a:tc>
                <a:tc>
                  <a:txBody>
                    <a:bodyPr/>
                    <a:lstStyle/>
                    <a:p>
                      <a:endParaRPr lang="ru-RU" dirty="0"/>
                    </a:p>
                  </a:txBody>
                  <a:tcPr/>
                </a:tc>
                <a:extLst>
                  <a:ext uri="{0D108BD9-81ED-4DB2-BD59-A6C34878D82A}">
                    <a16:rowId xmlns:a16="http://schemas.microsoft.com/office/drawing/2014/main" xmlns="" val="3591737220"/>
                  </a:ext>
                </a:extLst>
              </a:tr>
            </a:tbl>
          </a:graphicData>
        </a:graphic>
      </p:graphicFrame>
    </p:spTree>
    <p:extLst>
      <p:ext uri="{BB962C8B-B14F-4D97-AF65-F5344CB8AC3E}">
        <p14:creationId xmlns:p14="http://schemas.microsoft.com/office/powerpoint/2010/main" val="354946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p:nvPr>
        </p:nvSpPr>
        <p:spPr>
          <a:xfrm>
            <a:off x="457200" y="115888"/>
            <a:ext cx="8229600" cy="433387"/>
          </a:xfrm>
        </p:spPr>
        <p:txBody>
          <a:bodyPr>
            <a:normAutofit fontScale="90000"/>
          </a:bodyPr>
          <a:lstStyle/>
          <a:p>
            <a:r>
              <a:rPr lang="ru-RU" altLang="ru-RU" sz="2800" b="1" dirty="0">
                <a:solidFill>
                  <a:srgbClr val="FF0000"/>
                </a:solidFill>
              </a:rPr>
              <a:t>Результаты на каждом уроке в 3-9 классах</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51067366"/>
              </p:ext>
            </p:extLst>
          </p:nvPr>
        </p:nvGraphicFramePr>
        <p:xfrm>
          <a:off x="0" y="585788"/>
          <a:ext cx="9144000" cy="6524865"/>
        </p:xfrm>
        <a:graphic>
          <a:graphicData uri="http://schemas.openxmlformats.org/drawingml/2006/table">
            <a:tbl>
              <a:tblPr firstRow="1" firstCol="1" bandRow="1">
                <a:tableStyleId>{5C22544A-7EE6-4342-B048-85BDC9FD1C3A}</a:tableStyleId>
              </a:tblPr>
              <a:tblGrid>
                <a:gridCol w="7211123">
                  <a:extLst>
                    <a:ext uri="{9D8B030D-6E8A-4147-A177-3AD203B41FA5}">
                      <a16:colId xmlns:a16="http://schemas.microsoft.com/office/drawing/2014/main" xmlns="" val="20000"/>
                    </a:ext>
                  </a:extLst>
                </a:gridCol>
                <a:gridCol w="892098">
                  <a:extLst>
                    <a:ext uri="{9D8B030D-6E8A-4147-A177-3AD203B41FA5}">
                      <a16:colId xmlns:a16="http://schemas.microsoft.com/office/drawing/2014/main" xmlns="" val="20001"/>
                    </a:ext>
                  </a:extLst>
                </a:gridCol>
                <a:gridCol w="1040779">
                  <a:extLst>
                    <a:ext uri="{9D8B030D-6E8A-4147-A177-3AD203B41FA5}">
                      <a16:colId xmlns:a16="http://schemas.microsoft.com/office/drawing/2014/main" xmlns="" val="20002"/>
                    </a:ext>
                  </a:extLst>
                </a:gridCol>
              </a:tblGrid>
              <a:tr h="412633">
                <a:tc>
                  <a:txBody>
                    <a:bodyPr/>
                    <a:lstStyle/>
                    <a:p>
                      <a:pPr algn="just">
                        <a:lnSpc>
                          <a:spcPct val="115000"/>
                        </a:lnSpc>
                        <a:spcAft>
                          <a:spcPts val="0"/>
                        </a:spcAft>
                      </a:pPr>
                      <a:r>
                        <a:rPr lang="ru-RU" sz="2400" dirty="0">
                          <a:effectLst/>
                        </a:rPr>
                        <a:t>метапредметные результаты</a:t>
                      </a:r>
                      <a:endParaRPr lang="ru-RU" sz="24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2000" dirty="0">
                          <a:effectLst/>
                        </a:rPr>
                        <a:t>+   /  --</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2000" dirty="0">
                          <a:effectLst/>
                        </a:rPr>
                        <a:t>% уч-ся</a:t>
                      </a:r>
                      <a:endParaRPr lang="ru-RU" sz="2000" dirty="0">
                        <a:effectLst/>
                        <a:latin typeface="Calibri"/>
                        <a:ea typeface="Calibri"/>
                        <a:cs typeface="Times New Roman"/>
                      </a:endParaRPr>
                    </a:p>
                  </a:txBody>
                  <a:tcPr marL="68578" marR="68578" marT="0" marB="0"/>
                </a:tc>
                <a:extLst>
                  <a:ext uri="{0D108BD9-81ED-4DB2-BD59-A6C34878D82A}">
                    <a16:rowId xmlns:a16="http://schemas.microsoft.com/office/drawing/2014/main" xmlns="" val="10000"/>
                  </a:ext>
                </a:extLst>
              </a:tr>
              <a:tr h="68772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a:effectLst/>
                        </a:rPr>
                        <a:t>Умение работать с учебным текстом (находить ответы на поставленные вопросы, выделять смысловые фрагменты)</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78" marR="68578" marT="0" marB="0"/>
                </a:tc>
                <a:extLst>
                  <a:ext uri="{0D108BD9-81ED-4DB2-BD59-A6C34878D82A}">
                    <a16:rowId xmlns:a16="http://schemas.microsoft.com/office/drawing/2014/main" xmlns="" val="10001"/>
                  </a:ext>
                </a:extLst>
              </a:tr>
              <a:tr h="14950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a:effectLst/>
                        </a:rPr>
                        <a:t>Умение проводить несложные доказательные рассуждения, опираясь на изученные понятия; распознавать верные и неверные утверждения; иллюстрировать примерами понятия и факты; опровергать с помощью </a:t>
                      </a:r>
                      <a:r>
                        <a:rPr lang="ru-RU" sz="2000" dirty="0" err="1">
                          <a:effectLst/>
                        </a:rPr>
                        <a:t>контрпримеров</a:t>
                      </a:r>
                      <a:r>
                        <a:rPr lang="ru-RU" sz="2000" dirty="0">
                          <a:effectLst/>
                        </a:rPr>
                        <a:t> неверные утверждения</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78" marR="68578" marT="0" marB="0"/>
                </a:tc>
                <a:extLst>
                  <a:ext uri="{0D108BD9-81ED-4DB2-BD59-A6C34878D82A}">
                    <a16:rowId xmlns:a16="http://schemas.microsoft.com/office/drawing/2014/main" xmlns="" val="10002"/>
                  </a:ext>
                </a:extLst>
              </a:tr>
              <a:tr h="68827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a:effectLst/>
                        </a:rPr>
                        <a:t>Умение строить речевые конструкции (устные и письменные), понимать смысл поставленной задачи</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extLst>
                  <a:ext uri="{0D108BD9-81ED-4DB2-BD59-A6C34878D82A}">
                    <a16:rowId xmlns:a16="http://schemas.microsoft.com/office/drawing/2014/main" xmlns="" val="10003"/>
                  </a:ext>
                </a:extLst>
              </a:tr>
              <a:tr h="896927">
                <a:tc>
                  <a:txBody>
                    <a:bodyPr/>
                    <a:lstStyle/>
                    <a:p>
                      <a:pPr algn="just">
                        <a:lnSpc>
                          <a:spcPct val="100000"/>
                        </a:lnSpc>
                        <a:spcAft>
                          <a:spcPts val="0"/>
                        </a:spcAft>
                      </a:pPr>
                      <a:r>
                        <a:rPr lang="ru-RU" sz="2000" dirty="0">
                          <a:effectLst/>
                        </a:rPr>
                        <a:t>Умение действовать в соответствии с предложенным алгоритмом, составлять несложные алгоритмы решения учебных задач</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extLst>
                  <a:ext uri="{0D108BD9-81ED-4DB2-BD59-A6C34878D82A}">
                    <a16:rowId xmlns:a16="http://schemas.microsoft.com/office/drawing/2014/main" xmlns="" val="10004"/>
                  </a:ext>
                </a:extLst>
              </a:tr>
              <a:tr h="68772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a:effectLst/>
                        </a:rPr>
                        <a:t>Умение планировать свою деятельность при решении учебных задач, осознанно выбирать способ решения</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extLst>
                  <a:ext uri="{0D108BD9-81ED-4DB2-BD59-A6C34878D82A}">
                    <a16:rowId xmlns:a16="http://schemas.microsoft.com/office/drawing/2014/main" xmlns="" val="10005"/>
                  </a:ext>
                </a:extLst>
              </a:tr>
              <a:tr h="8087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dirty="0">
                          <a:effectLst/>
                        </a:rPr>
                        <a:t>Применение приемов самоконтроля при решении учебных зад</a:t>
                      </a:r>
                      <a:r>
                        <a:rPr lang="ru-RU" sz="2000" dirty="0">
                          <a:solidFill>
                            <a:schemeClr val="bg1"/>
                          </a:solidFill>
                          <a:effectLst/>
                        </a:rPr>
                        <a:t>ач </a:t>
                      </a:r>
                      <a:r>
                        <a:rPr lang="ru-RU" sz="2000" b="1" dirty="0">
                          <a:solidFill>
                            <a:schemeClr val="bg1"/>
                          </a:solidFill>
                        </a:rPr>
                        <a:t>(проверить по словарю, справиться в учебнике, объяснить полученный результат и др.)</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extLst>
                  <a:ext uri="{0D108BD9-81ED-4DB2-BD59-A6C34878D82A}">
                    <a16:rowId xmlns:a16="http://schemas.microsoft.com/office/drawing/2014/main" xmlns="" val="10006"/>
                  </a:ext>
                </a:extLst>
              </a:tr>
              <a:tr h="687722">
                <a:tc>
                  <a:txBody>
                    <a:bodyPr/>
                    <a:lstStyle/>
                    <a:p>
                      <a:pPr algn="just">
                        <a:lnSpc>
                          <a:spcPct val="100000"/>
                        </a:lnSpc>
                        <a:spcAft>
                          <a:spcPts val="0"/>
                        </a:spcAft>
                      </a:pPr>
                      <a:r>
                        <a:rPr lang="ru-RU" sz="2000" dirty="0">
                          <a:effectLst/>
                        </a:rPr>
                        <a:t>Умение видеть учебную задачу в несложных практических ситуациях</a:t>
                      </a:r>
                      <a:endParaRPr lang="ru-RU" sz="2000" dirty="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a:effectLst/>
                        </a:rPr>
                        <a:t> </a:t>
                      </a:r>
                      <a:endParaRPr lang="ru-RU" sz="1100">
                        <a:effectLst/>
                        <a:latin typeface="Calibri"/>
                        <a:ea typeface="Calibri"/>
                        <a:cs typeface="Times New Roman"/>
                      </a:endParaRPr>
                    </a:p>
                  </a:txBody>
                  <a:tcPr marL="68578" marR="68578" marT="0" marB="0"/>
                </a:tc>
                <a:tc>
                  <a:txBody>
                    <a:bodyPr/>
                    <a:lstStyle/>
                    <a:p>
                      <a:pPr algn="just">
                        <a:lnSpc>
                          <a:spcPct val="115000"/>
                        </a:lnSpc>
                        <a:spcAft>
                          <a:spcPts val="0"/>
                        </a:spcAft>
                      </a:pPr>
                      <a:r>
                        <a:rPr lang="ru-RU" sz="1200" dirty="0">
                          <a:effectLst/>
                        </a:rPr>
                        <a:t> </a:t>
                      </a:r>
                      <a:endParaRPr lang="ru-RU" sz="1100" dirty="0">
                        <a:effectLst/>
                        <a:latin typeface="Calibri"/>
                        <a:ea typeface="Calibri"/>
                        <a:cs typeface="Times New Roman"/>
                      </a:endParaRPr>
                    </a:p>
                  </a:txBody>
                  <a:tcPr marL="68578" marR="68578"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5084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C08B70-5F91-49BD-8535-B038D633FD43}"/>
              </a:ext>
            </a:extLst>
          </p:cNvPr>
          <p:cNvSpPr>
            <a:spLocks noGrp="1"/>
          </p:cNvSpPr>
          <p:nvPr>
            <p:ph type="title"/>
          </p:nvPr>
        </p:nvSpPr>
        <p:spPr>
          <a:xfrm>
            <a:off x="323527" y="365126"/>
            <a:ext cx="8680289" cy="543595"/>
          </a:xfrm>
        </p:spPr>
        <p:txBody>
          <a:bodyPr>
            <a:noAutofit/>
          </a:bodyPr>
          <a:lstStyle/>
          <a:p>
            <a:pPr algn="ctr"/>
            <a:r>
              <a:rPr lang="ru-RU" sz="3200" b="1" dirty="0">
                <a:solidFill>
                  <a:srgbClr val="7030A0"/>
                </a:solidFill>
                <a:latin typeface="Times New Roman" panose="02020603050405020304" pitchFamily="18" charset="0"/>
                <a:cs typeface="Times New Roman" panose="02020603050405020304" pitchFamily="18" charset="0"/>
              </a:rPr>
              <a:t>ВПР. Математика 4 класс   Базовый – 16 б.</a:t>
            </a:r>
          </a:p>
        </p:txBody>
      </p:sp>
      <p:pic>
        <p:nvPicPr>
          <p:cNvPr id="5" name="Объект 4">
            <a:extLst>
              <a:ext uri="{FF2B5EF4-FFF2-40B4-BE49-F238E27FC236}">
                <a16:creationId xmlns:a16="http://schemas.microsoft.com/office/drawing/2014/main" xmlns="" id="{6BCFFCB0-16F6-4276-837F-815265E901C8}"/>
              </a:ext>
            </a:extLst>
          </p:cNvPr>
          <p:cNvPicPr>
            <a:picLocks noGrp="1" noChangeAspect="1"/>
          </p:cNvPicPr>
          <p:nvPr>
            <p:ph idx="1"/>
          </p:nvPr>
        </p:nvPicPr>
        <p:blipFill rotWithShape="1">
          <a:blip r:embed="rId2"/>
          <a:srcRect l="38801" t="54569" r="13805" b="31707"/>
          <a:stretch/>
        </p:blipFill>
        <p:spPr>
          <a:xfrm>
            <a:off x="107504" y="908721"/>
            <a:ext cx="9036496" cy="1728191"/>
          </a:xfrm>
        </p:spPr>
      </p:pic>
      <p:sp>
        <p:nvSpPr>
          <p:cNvPr id="4" name="Заголовок 1">
            <a:extLst>
              <a:ext uri="{FF2B5EF4-FFF2-40B4-BE49-F238E27FC236}">
                <a16:creationId xmlns:a16="http://schemas.microsoft.com/office/drawing/2014/main" xmlns="" id="{A8D1EE5E-A13D-4E5B-AF68-419F9BC7853D}"/>
              </a:ext>
            </a:extLst>
          </p:cNvPr>
          <p:cNvSpPr txBox="1">
            <a:spLocks/>
          </p:cNvSpPr>
          <p:nvPr/>
        </p:nvSpPr>
        <p:spPr>
          <a:xfrm>
            <a:off x="323528" y="2708921"/>
            <a:ext cx="8680289" cy="47158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3000" b="1" dirty="0">
                <a:solidFill>
                  <a:srgbClr val="7030A0"/>
                </a:solidFill>
                <a:latin typeface="Times New Roman" panose="02020603050405020304" pitchFamily="18" charset="0"/>
                <a:cs typeface="Times New Roman" panose="02020603050405020304" pitchFamily="18" charset="0"/>
              </a:rPr>
              <a:t>ВПР. Русский 4 класс  Базовый – 32 б.</a:t>
            </a:r>
          </a:p>
        </p:txBody>
      </p:sp>
      <p:pic>
        <p:nvPicPr>
          <p:cNvPr id="6" name="Объект 4">
            <a:extLst>
              <a:ext uri="{FF2B5EF4-FFF2-40B4-BE49-F238E27FC236}">
                <a16:creationId xmlns:a16="http://schemas.microsoft.com/office/drawing/2014/main" xmlns="" id="{EFE0CC29-BB36-4ABF-875C-DDE17F129853}"/>
              </a:ext>
            </a:extLst>
          </p:cNvPr>
          <p:cNvPicPr>
            <a:picLocks noChangeAspect="1"/>
          </p:cNvPicPr>
          <p:nvPr/>
        </p:nvPicPr>
        <p:blipFill rotWithShape="1">
          <a:blip r:embed="rId3"/>
          <a:srcRect l="37015" t="66358" r="13643" b="15261"/>
          <a:stretch/>
        </p:blipFill>
        <p:spPr>
          <a:xfrm>
            <a:off x="0" y="3252516"/>
            <a:ext cx="9144000" cy="1616644"/>
          </a:xfrm>
          <a:prstGeom prst="rect">
            <a:avLst/>
          </a:prstGeom>
        </p:spPr>
      </p:pic>
      <p:sp>
        <p:nvSpPr>
          <p:cNvPr id="7" name="Заголовок 1">
            <a:extLst>
              <a:ext uri="{FF2B5EF4-FFF2-40B4-BE49-F238E27FC236}">
                <a16:creationId xmlns:a16="http://schemas.microsoft.com/office/drawing/2014/main" xmlns="" id="{51B3BDD8-FCAE-4A75-BF96-7542352B5C78}"/>
              </a:ext>
            </a:extLst>
          </p:cNvPr>
          <p:cNvSpPr txBox="1">
            <a:spLocks/>
          </p:cNvSpPr>
          <p:nvPr/>
        </p:nvSpPr>
        <p:spPr>
          <a:xfrm>
            <a:off x="720321" y="4869161"/>
            <a:ext cx="7886700" cy="615604"/>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ru-RU" sz="3000" b="1" dirty="0">
                <a:solidFill>
                  <a:srgbClr val="7030A0"/>
                </a:solidFill>
                <a:latin typeface="Times New Roman" panose="02020603050405020304" pitchFamily="18" charset="0"/>
                <a:cs typeface="Times New Roman" panose="02020603050405020304" pitchFamily="18" charset="0"/>
              </a:rPr>
              <a:t>ВПР. Окружающий мир 4 класс. Базовый – 32 б.</a:t>
            </a:r>
          </a:p>
        </p:txBody>
      </p:sp>
      <p:pic>
        <p:nvPicPr>
          <p:cNvPr id="8" name="Объект 4">
            <a:extLst>
              <a:ext uri="{FF2B5EF4-FFF2-40B4-BE49-F238E27FC236}">
                <a16:creationId xmlns:a16="http://schemas.microsoft.com/office/drawing/2014/main" xmlns="" id="{784ED9C0-5B87-419D-8227-4E4874EEA43C}"/>
              </a:ext>
            </a:extLst>
          </p:cNvPr>
          <p:cNvPicPr>
            <a:picLocks noChangeAspect="1"/>
          </p:cNvPicPr>
          <p:nvPr/>
        </p:nvPicPr>
        <p:blipFill rotWithShape="1">
          <a:blip r:embed="rId4"/>
          <a:srcRect l="38638" t="54987" r="13480" b="31333"/>
          <a:stretch/>
        </p:blipFill>
        <p:spPr>
          <a:xfrm>
            <a:off x="0" y="5373216"/>
            <a:ext cx="9003816" cy="1359973"/>
          </a:xfrm>
          <a:prstGeom prst="rect">
            <a:avLst/>
          </a:prstGeom>
        </p:spPr>
      </p:pic>
    </p:spTree>
    <p:extLst>
      <p:ext uri="{BB962C8B-B14F-4D97-AF65-F5344CB8AC3E}">
        <p14:creationId xmlns:p14="http://schemas.microsoft.com/office/powerpoint/2010/main" val="127523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7C493A5-55CB-4B98-BAA8-63EC67B1891B}"/>
              </a:ext>
            </a:extLst>
          </p:cNvPr>
          <p:cNvSpPr>
            <a:spLocks noGrp="1"/>
          </p:cNvSpPr>
          <p:nvPr>
            <p:ph type="title"/>
          </p:nvPr>
        </p:nvSpPr>
        <p:spPr>
          <a:xfrm>
            <a:off x="251520" y="188640"/>
            <a:ext cx="8568952" cy="504056"/>
          </a:xfrm>
        </p:spPr>
        <p:txBody>
          <a:bodyPr>
            <a:normAutofit fontScale="90000"/>
          </a:bodyPr>
          <a:lstStyle/>
          <a:p>
            <a:pPr algn="ct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r>
              <a:rPr lang="ru-RU" sz="3100" b="1" dirty="0">
                <a:solidFill>
                  <a:srgbClr val="7030A0"/>
                </a:solidFill>
                <a:latin typeface="Times New Roman" panose="02020603050405020304" pitchFamily="18" charset="0"/>
                <a:cs typeface="Times New Roman" panose="02020603050405020304" pitchFamily="18" charset="0"/>
              </a:rPr>
              <a:t>ВПР. Биология 5 класс.  Базовый  – 29 б.</a:t>
            </a: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r>
              <a:rPr lang="ru-RU" dirty="0"/>
              <a:t> </a:t>
            </a:r>
          </a:p>
        </p:txBody>
      </p:sp>
      <p:sp>
        <p:nvSpPr>
          <p:cNvPr id="4" name="Объект 3">
            <a:extLst>
              <a:ext uri="{FF2B5EF4-FFF2-40B4-BE49-F238E27FC236}">
                <a16:creationId xmlns:a16="http://schemas.microsoft.com/office/drawing/2014/main" xmlns="" id="{279F9882-EEAD-4706-95A3-F7ABB0BD0523}"/>
              </a:ext>
            </a:extLst>
          </p:cNvPr>
          <p:cNvSpPr>
            <a:spLocks noGrp="1"/>
          </p:cNvSpPr>
          <p:nvPr>
            <p:ph idx="1"/>
          </p:nvPr>
        </p:nvSpPr>
        <p:spPr>
          <a:xfrm>
            <a:off x="472134" y="3297839"/>
            <a:ext cx="8127724" cy="593109"/>
          </a:xfrm>
        </p:spPr>
        <p:txBody>
          <a:bodyPr/>
          <a:lstStyle/>
          <a:p>
            <a:pPr marL="0" indent="0" algn="ctr">
              <a:buNone/>
            </a:pPr>
            <a:r>
              <a:rPr lang="ru-RU" sz="3000" b="1" dirty="0">
                <a:solidFill>
                  <a:srgbClr val="7030A0"/>
                </a:solidFill>
                <a:latin typeface="Times New Roman" panose="02020603050405020304" pitchFamily="18" charset="0"/>
                <a:ea typeface="+mj-ea"/>
                <a:cs typeface="Times New Roman" panose="02020603050405020304" pitchFamily="18" charset="0"/>
              </a:rPr>
              <a:t>ВПР. Математика 5 класс. Базовый – 17 б.</a:t>
            </a:r>
          </a:p>
          <a:p>
            <a:pPr algn="ctr"/>
            <a:endParaRPr lang="ru-RU" sz="3000" b="1" dirty="0">
              <a:solidFill>
                <a:srgbClr val="7030A0"/>
              </a:solidFill>
              <a:latin typeface="Times New Roman" panose="02020603050405020304" pitchFamily="18" charset="0"/>
              <a:ea typeface="+mj-ea"/>
              <a:cs typeface="Times New Roman" panose="02020603050405020304" pitchFamily="18" charset="0"/>
            </a:endParaRPr>
          </a:p>
          <a:p>
            <a:endParaRPr lang="ru-RU" dirty="0"/>
          </a:p>
        </p:txBody>
      </p:sp>
      <p:pic>
        <p:nvPicPr>
          <p:cNvPr id="6" name="Объект 4">
            <a:extLst>
              <a:ext uri="{FF2B5EF4-FFF2-40B4-BE49-F238E27FC236}">
                <a16:creationId xmlns:a16="http://schemas.microsoft.com/office/drawing/2014/main" xmlns="" id="{1D1531E8-DACD-4E52-B4C5-B88486939721}"/>
              </a:ext>
            </a:extLst>
          </p:cNvPr>
          <p:cNvPicPr>
            <a:picLocks noChangeAspect="1"/>
          </p:cNvPicPr>
          <p:nvPr/>
        </p:nvPicPr>
        <p:blipFill rotWithShape="1">
          <a:blip r:embed="rId2"/>
          <a:srcRect l="37016" t="36848" r="13156" b="40539"/>
          <a:stretch/>
        </p:blipFill>
        <p:spPr>
          <a:xfrm>
            <a:off x="1" y="1071546"/>
            <a:ext cx="9143999" cy="2192061"/>
          </a:xfrm>
          <a:prstGeom prst="rect">
            <a:avLst/>
          </a:prstGeom>
        </p:spPr>
      </p:pic>
      <p:pic>
        <p:nvPicPr>
          <p:cNvPr id="7" name="Объект 4">
            <a:extLst>
              <a:ext uri="{FF2B5EF4-FFF2-40B4-BE49-F238E27FC236}">
                <a16:creationId xmlns:a16="http://schemas.microsoft.com/office/drawing/2014/main" xmlns="" id="{71A7AF25-E661-4298-B155-9B95DA46295D}"/>
              </a:ext>
            </a:extLst>
          </p:cNvPr>
          <p:cNvPicPr>
            <a:picLocks noChangeAspect="1"/>
          </p:cNvPicPr>
          <p:nvPr/>
        </p:nvPicPr>
        <p:blipFill rotWithShape="1">
          <a:blip r:embed="rId3"/>
          <a:srcRect l="39125" t="60070" r="13967" b="19829"/>
          <a:stretch/>
        </p:blipFill>
        <p:spPr>
          <a:xfrm>
            <a:off x="107504" y="3861048"/>
            <a:ext cx="8856984" cy="2996952"/>
          </a:xfrm>
          <a:prstGeom prst="rect">
            <a:avLst/>
          </a:prstGeom>
        </p:spPr>
      </p:pic>
    </p:spTree>
    <p:extLst>
      <p:ext uri="{BB962C8B-B14F-4D97-AF65-F5344CB8AC3E}">
        <p14:creationId xmlns:p14="http://schemas.microsoft.com/office/powerpoint/2010/main" val="349079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DB513E-DD34-4939-874B-71CDF52D1BCB}"/>
              </a:ext>
            </a:extLst>
          </p:cNvPr>
          <p:cNvSpPr>
            <a:spLocks noGrp="1"/>
          </p:cNvSpPr>
          <p:nvPr>
            <p:ph type="title"/>
          </p:nvPr>
        </p:nvSpPr>
        <p:spPr>
          <a:xfrm>
            <a:off x="628650" y="260651"/>
            <a:ext cx="7886700" cy="504054"/>
          </a:xfrm>
        </p:spPr>
        <p:txBody>
          <a:bodyPr>
            <a:normAutofit fontScale="90000"/>
          </a:bodyPr>
          <a:lstStyle/>
          <a:p>
            <a:pPr algn="ctr"/>
            <a:r>
              <a:rPr lang="ru-RU" dirty="0"/>
              <a:t/>
            </a:r>
            <a:br>
              <a:rPr lang="ru-RU" dirty="0"/>
            </a:br>
            <a:r>
              <a:rPr lang="ru-RU" dirty="0"/>
              <a:t/>
            </a:r>
            <a:br>
              <a:rPr lang="ru-RU" dirty="0"/>
            </a:br>
            <a:r>
              <a:rPr lang="ru-RU" dirty="0"/>
              <a:t/>
            </a:r>
            <a:br>
              <a:rPr lang="ru-RU" dirty="0"/>
            </a:br>
            <a:r>
              <a:rPr lang="ru-RU" sz="3600" b="1" dirty="0">
                <a:solidFill>
                  <a:srgbClr val="7030A0"/>
                </a:solidFill>
                <a:latin typeface="Times New Roman" panose="02020603050405020304" pitchFamily="18" charset="0"/>
                <a:cs typeface="Times New Roman" panose="02020603050405020304" pitchFamily="18" charset="0"/>
              </a:rPr>
              <a:t>ВПР. География 6 класс Б – 24 б.</a:t>
            </a:r>
            <a:r>
              <a:rPr lang="ru-RU" dirty="0"/>
              <a:t/>
            </a:r>
            <a:br>
              <a:rPr lang="ru-RU" dirty="0"/>
            </a:br>
            <a:r>
              <a:rPr lang="ru-RU" dirty="0"/>
              <a:t/>
            </a:r>
            <a:br>
              <a:rPr lang="ru-RU" dirty="0"/>
            </a:br>
            <a:r>
              <a:rPr lang="ru-RU" dirty="0"/>
              <a:t/>
            </a:r>
            <a:br>
              <a:rPr lang="ru-RU" dirty="0"/>
            </a:br>
            <a:endParaRPr lang="ru-RU" dirty="0"/>
          </a:p>
        </p:txBody>
      </p:sp>
      <p:sp>
        <p:nvSpPr>
          <p:cNvPr id="4" name="Объект 3">
            <a:extLst>
              <a:ext uri="{FF2B5EF4-FFF2-40B4-BE49-F238E27FC236}">
                <a16:creationId xmlns:a16="http://schemas.microsoft.com/office/drawing/2014/main" xmlns="" id="{ED6B13BB-6010-4201-9335-86A1B6DB13BC}"/>
              </a:ext>
            </a:extLst>
          </p:cNvPr>
          <p:cNvSpPr>
            <a:spLocks noGrp="1"/>
          </p:cNvSpPr>
          <p:nvPr>
            <p:ph idx="1"/>
          </p:nvPr>
        </p:nvSpPr>
        <p:spPr>
          <a:xfrm>
            <a:off x="628650" y="2348881"/>
            <a:ext cx="7886700" cy="504055"/>
          </a:xfrm>
        </p:spPr>
        <p:txBody>
          <a:bodyPr/>
          <a:lstStyle/>
          <a:p>
            <a:pPr marL="0" indent="0" algn="ctr">
              <a:buNone/>
            </a:pPr>
            <a:r>
              <a:rPr lang="ru-RU" sz="3000" b="1" dirty="0">
                <a:solidFill>
                  <a:srgbClr val="7030A0"/>
                </a:solidFill>
                <a:latin typeface="Times New Roman" panose="02020603050405020304" pitchFamily="18" charset="0"/>
                <a:cs typeface="Times New Roman" panose="02020603050405020304" pitchFamily="18" charset="0"/>
              </a:rPr>
              <a:t>ВПР. Обществознание 7 класс Б – 18 б.</a:t>
            </a:r>
          </a:p>
          <a:p>
            <a:endParaRPr lang="ru-RU" dirty="0"/>
          </a:p>
        </p:txBody>
      </p:sp>
      <p:pic>
        <p:nvPicPr>
          <p:cNvPr id="7" name="Объект 4">
            <a:extLst>
              <a:ext uri="{FF2B5EF4-FFF2-40B4-BE49-F238E27FC236}">
                <a16:creationId xmlns:a16="http://schemas.microsoft.com/office/drawing/2014/main" xmlns="" id="{28904502-2E98-454F-9D3A-8489F01B388E}"/>
              </a:ext>
            </a:extLst>
          </p:cNvPr>
          <p:cNvPicPr>
            <a:picLocks noChangeAspect="1"/>
          </p:cNvPicPr>
          <p:nvPr/>
        </p:nvPicPr>
        <p:blipFill rotWithShape="1">
          <a:blip r:embed="rId2"/>
          <a:srcRect l="38314" t="47584" r="13480" b="32924"/>
          <a:stretch/>
        </p:blipFill>
        <p:spPr>
          <a:xfrm>
            <a:off x="0" y="764704"/>
            <a:ext cx="9036496" cy="1656183"/>
          </a:xfrm>
          <a:prstGeom prst="rect">
            <a:avLst/>
          </a:prstGeom>
        </p:spPr>
      </p:pic>
      <p:pic>
        <p:nvPicPr>
          <p:cNvPr id="8" name="Объект 4">
            <a:extLst>
              <a:ext uri="{FF2B5EF4-FFF2-40B4-BE49-F238E27FC236}">
                <a16:creationId xmlns:a16="http://schemas.microsoft.com/office/drawing/2014/main" xmlns="" id="{CC3E6796-DB43-4AAE-A24A-AD8C024D3505}"/>
              </a:ext>
            </a:extLst>
          </p:cNvPr>
          <p:cNvPicPr>
            <a:picLocks noChangeAspect="1"/>
          </p:cNvPicPr>
          <p:nvPr/>
        </p:nvPicPr>
        <p:blipFill rotWithShape="1">
          <a:blip r:embed="rId3"/>
          <a:srcRect l="38800" t="63000" r="12994" b="16479"/>
          <a:stretch/>
        </p:blipFill>
        <p:spPr>
          <a:xfrm>
            <a:off x="107504" y="2852935"/>
            <a:ext cx="8928992" cy="1728194"/>
          </a:xfrm>
          <a:prstGeom prst="rect">
            <a:avLst/>
          </a:prstGeom>
        </p:spPr>
      </p:pic>
      <p:sp>
        <p:nvSpPr>
          <p:cNvPr id="6" name="Заголовок 1">
            <a:extLst>
              <a:ext uri="{FF2B5EF4-FFF2-40B4-BE49-F238E27FC236}">
                <a16:creationId xmlns:a16="http://schemas.microsoft.com/office/drawing/2014/main" xmlns="" id="{2CA918BB-69D6-4DC0-8FD9-7F1D010FB617}"/>
              </a:ext>
            </a:extLst>
          </p:cNvPr>
          <p:cNvSpPr txBox="1">
            <a:spLocks/>
          </p:cNvSpPr>
          <p:nvPr/>
        </p:nvSpPr>
        <p:spPr>
          <a:xfrm>
            <a:off x="614582" y="4581129"/>
            <a:ext cx="7611606" cy="50405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2800" dirty="0"/>
          </a:p>
          <a:p>
            <a:endParaRPr lang="ru-RU" sz="2800" dirty="0"/>
          </a:p>
          <a:p>
            <a:endParaRPr lang="ru-RU" sz="12800" dirty="0">
              <a:latin typeface="Times New Roman" panose="02020603050405020304" pitchFamily="18" charset="0"/>
              <a:cs typeface="Times New Roman" panose="02020603050405020304" pitchFamily="18" charset="0"/>
            </a:endParaRPr>
          </a:p>
          <a:p>
            <a:pPr algn="ctr"/>
            <a:r>
              <a:rPr lang="ru-RU" sz="12000" b="1" dirty="0">
                <a:solidFill>
                  <a:srgbClr val="7030A0"/>
                </a:solidFill>
                <a:latin typeface="Times New Roman" panose="02020603050405020304" pitchFamily="18" charset="0"/>
                <a:cs typeface="Times New Roman" panose="02020603050405020304" pitchFamily="18" charset="0"/>
              </a:rPr>
              <a:t>ВПР. Физика 7 класс Б – 18 б</a:t>
            </a:r>
          </a:p>
          <a:p>
            <a:endParaRPr lang="ru-RU" sz="2800" dirty="0"/>
          </a:p>
          <a:p>
            <a:endParaRPr lang="ru-RU" sz="2800" dirty="0"/>
          </a:p>
          <a:p>
            <a:r>
              <a:rPr lang="ru-RU" sz="2800" dirty="0"/>
              <a:t/>
            </a:r>
            <a:br>
              <a:rPr lang="ru-RU" sz="2800" dirty="0"/>
            </a:br>
            <a:r>
              <a:rPr lang="ru-RU" sz="2800" dirty="0"/>
              <a:t/>
            </a:r>
            <a:br>
              <a:rPr lang="ru-RU" sz="2800" dirty="0"/>
            </a:br>
            <a:r>
              <a:rPr lang="ru-RU" dirty="0"/>
              <a:t>.</a:t>
            </a:r>
            <a:br>
              <a:rPr lang="ru-RU" dirty="0"/>
            </a:br>
            <a:r>
              <a:rPr lang="ru-RU" dirty="0"/>
              <a:t> </a:t>
            </a:r>
          </a:p>
        </p:txBody>
      </p:sp>
      <p:pic>
        <p:nvPicPr>
          <p:cNvPr id="9" name="Объект 4">
            <a:extLst>
              <a:ext uri="{FF2B5EF4-FFF2-40B4-BE49-F238E27FC236}">
                <a16:creationId xmlns:a16="http://schemas.microsoft.com/office/drawing/2014/main" xmlns="" id="{11BF2E6D-0F52-459E-B18F-85E490FB3B13}"/>
              </a:ext>
            </a:extLst>
          </p:cNvPr>
          <p:cNvPicPr>
            <a:picLocks noChangeAspect="1"/>
          </p:cNvPicPr>
          <p:nvPr/>
        </p:nvPicPr>
        <p:blipFill rotWithShape="1">
          <a:blip r:embed="rId2"/>
          <a:srcRect l="38314" t="47584" r="13480" b="32924"/>
          <a:stretch/>
        </p:blipFill>
        <p:spPr>
          <a:xfrm>
            <a:off x="0" y="4941166"/>
            <a:ext cx="9036496" cy="1916834"/>
          </a:xfrm>
          <a:prstGeom prst="rect">
            <a:avLst/>
          </a:prstGeom>
        </p:spPr>
      </p:pic>
    </p:spTree>
    <p:extLst>
      <p:ext uri="{BB962C8B-B14F-4D97-AF65-F5344CB8AC3E}">
        <p14:creationId xmlns:p14="http://schemas.microsoft.com/office/powerpoint/2010/main" val="381614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1714500" y="0"/>
            <a:ext cx="6972300" cy="714375"/>
          </a:xfrm>
        </p:spPr>
        <p:txBody>
          <a:bodyPr/>
          <a:lstStyle/>
          <a:p>
            <a:r>
              <a:rPr lang="ru-RU" sz="3200" b="1" dirty="0" smtClean="0">
                <a:solidFill>
                  <a:srgbClr val="FF0000"/>
                </a:solidFill>
              </a:rPr>
              <a:t>Проверочная работа ОУ</a:t>
            </a:r>
          </a:p>
        </p:txBody>
      </p:sp>
      <p:sp>
        <p:nvSpPr>
          <p:cNvPr id="3" name="Объект 2"/>
          <p:cNvSpPr>
            <a:spLocks noGrp="1"/>
          </p:cNvSpPr>
          <p:nvPr>
            <p:ph idx="1"/>
          </p:nvPr>
        </p:nvSpPr>
        <p:spPr>
          <a:xfrm>
            <a:off x="395536" y="836613"/>
            <a:ext cx="8424614" cy="5807075"/>
          </a:xfrm>
        </p:spPr>
        <p:txBody>
          <a:bodyPr>
            <a:normAutofit/>
          </a:bodyPr>
          <a:lstStyle/>
          <a:p>
            <a:pPr marL="0" indent="0" algn="just">
              <a:spcAft>
                <a:spcPts val="0"/>
              </a:spcAft>
              <a:buFont typeface="Wingdings" pitchFamily="2" charset="2"/>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1. Прочитайте задачу. Составьте и запишите условие задачи. Решите задачу и запишите ответ.</a:t>
            </a:r>
            <a:endParaRPr lang="ru-RU" sz="2000" kern="150" dirty="0">
              <a:solidFill>
                <a:srgbClr val="000066"/>
              </a:solidFill>
              <a:latin typeface="Times New Roman"/>
              <a:ea typeface="Arial Unicode MS"/>
              <a:cs typeface="Arial Unicode MS"/>
            </a:endParaRPr>
          </a:p>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    На рынок привезли яблоки, груши и сливы, всего 4 т. Яблок было  240 кг, груш – в 2 раза меньше, чем яблок, а остальные – сливы. Сколько килограммов слив привезли на рынок?</a:t>
            </a:r>
            <a:endParaRPr lang="ru-RU" sz="2000" kern="150" dirty="0">
              <a:solidFill>
                <a:srgbClr val="000066"/>
              </a:solidFill>
              <a:latin typeface="Times New Roman"/>
              <a:ea typeface="Arial Unicode MS"/>
              <a:cs typeface="Arial Unicode MS"/>
            </a:endParaRPr>
          </a:p>
          <a:p>
            <a:pPr marL="0" indent="0" algn="just">
              <a:spcAft>
                <a:spcPts val="0"/>
              </a:spcAft>
              <a:buFont typeface="Wingdings" pitchFamily="2" charset="2"/>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2. Выполните вычисления, записывая каждое действие столбиком.</a:t>
            </a:r>
            <a:endParaRPr lang="ru-RU" sz="2000" kern="150" dirty="0">
              <a:solidFill>
                <a:srgbClr val="000066"/>
              </a:solidFill>
              <a:latin typeface="Times New Roman"/>
              <a:ea typeface="Arial Unicode MS"/>
              <a:cs typeface="Arial Unicode MS"/>
            </a:endParaRPr>
          </a:p>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	( 18 370 + 23 679 ) : 7		( 80 035 – 784 492 ) </a:t>
            </a:r>
            <a:r>
              <a:rPr lang="ru-RU" sz="2000" b="1" baseline="30000" dirty="0">
                <a:solidFill>
                  <a:srgbClr val="000066"/>
                </a:solidFill>
                <a:latin typeface="Times New Roman"/>
                <a:ea typeface="BookmanOldStyle-Bold"/>
                <a:cs typeface="BookmanOldStyle-Bold"/>
              </a:rPr>
              <a:t>.</a:t>
            </a:r>
            <a:r>
              <a:rPr lang="ru-RU" sz="2000" dirty="0">
                <a:solidFill>
                  <a:srgbClr val="000066"/>
                </a:solidFill>
                <a:latin typeface="Times New Roman"/>
                <a:ea typeface="BookmanOldStyle"/>
                <a:cs typeface="BookmanOldStyle"/>
              </a:rPr>
              <a:t> 16</a:t>
            </a:r>
            <a:endParaRPr lang="ru-RU" sz="2000" kern="150" dirty="0">
              <a:solidFill>
                <a:srgbClr val="000066"/>
              </a:solidFill>
              <a:latin typeface="Times New Roman"/>
              <a:ea typeface="Arial Unicode MS"/>
              <a:cs typeface="Arial Unicode MS"/>
            </a:endParaRPr>
          </a:p>
          <a:p>
            <a:pPr marL="0" indent="0">
              <a:spcAft>
                <a:spcPts val="0"/>
              </a:spcAft>
              <a:buFont typeface="Wingdings" pitchFamily="2" charset="2"/>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3. Сравните:</a:t>
            </a:r>
            <a:endParaRPr lang="ru-RU" sz="2000" kern="150" dirty="0">
              <a:solidFill>
                <a:srgbClr val="000066"/>
              </a:solidFill>
              <a:latin typeface="Times New Roman"/>
              <a:ea typeface="Arial Unicode MS"/>
              <a:cs typeface="Arial Unicode MS"/>
            </a:endParaRPr>
          </a:p>
          <a:p>
            <a:pPr indent="45720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5 км 4 м … 5 км 40 </a:t>
            </a:r>
            <a:r>
              <a:rPr lang="ru-RU" sz="2000" dirty="0" err="1">
                <a:solidFill>
                  <a:srgbClr val="000066"/>
                </a:solidFill>
                <a:latin typeface="Times New Roman"/>
                <a:ea typeface="BookmanOldStyle"/>
                <a:cs typeface="BookmanOldStyle"/>
              </a:rPr>
              <a:t>дм</a:t>
            </a:r>
            <a:endParaRPr lang="ru-RU" sz="2000" kern="150" dirty="0">
              <a:solidFill>
                <a:srgbClr val="000066"/>
              </a:solidFill>
              <a:latin typeface="Times New Roman"/>
              <a:ea typeface="Arial Unicode MS"/>
              <a:cs typeface="Arial Unicode MS"/>
            </a:endParaRPr>
          </a:p>
          <a:p>
            <a:pPr indent="45720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60 т 200 кг … 62 000 кг</a:t>
            </a:r>
            <a:endParaRPr lang="ru-RU" sz="2000" kern="150" dirty="0">
              <a:solidFill>
                <a:srgbClr val="000066"/>
              </a:solidFill>
              <a:latin typeface="Times New Roman"/>
              <a:ea typeface="Arial Unicode MS"/>
              <a:cs typeface="Arial Unicode MS"/>
            </a:endParaRPr>
          </a:p>
          <a:p>
            <a:pPr indent="45720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66"/>
                </a:solidFill>
                <a:latin typeface="Times New Roman"/>
                <a:ea typeface="BookmanOldStyle"/>
                <a:cs typeface="BookmanOldStyle"/>
              </a:rPr>
              <a:t>245 ч … 4 </a:t>
            </a:r>
            <a:r>
              <a:rPr lang="ru-RU" sz="2000" dirty="0" err="1">
                <a:solidFill>
                  <a:srgbClr val="000066"/>
                </a:solidFill>
                <a:latin typeface="Times New Roman"/>
                <a:ea typeface="BookmanOldStyle"/>
                <a:cs typeface="BookmanOldStyle"/>
              </a:rPr>
              <a:t>сут</a:t>
            </a:r>
            <a:r>
              <a:rPr lang="ru-RU" sz="2000" dirty="0">
                <a:solidFill>
                  <a:srgbClr val="000066"/>
                </a:solidFill>
                <a:latin typeface="Times New Roman"/>
                <a:ea typeface="BookmanOldStyle"/>
                <a:cs typeface="BookmanOldStyle"/>
              </a:rPr>
              <a:t>. 5 ч.</a:t>
            </a:r>
          </a:p>
          <a:p>
            <a:pPr marL="0" indent="0">
              <a:spcAft>
                <a:spcPts val="0"/>
              </a:spcAft>
              <a:buFont typeface="Wingdings" pitchFamily="2" charset="2"/>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b="1" dirty="0">
                <a:solidFill>
                  <a:srgbClr val="000066"/>
                </a:solidFill>
                <a:latin typeface="Times New Roman"/>
                <a:ea typeface="BookmanOldStyle"/>
                <a:cs typeface="BookmanOldStyle"/>
              </a:rPr>
              <a:t>4. Найдите периметр и площадь прямоугольника со сторонами 3 см</a:t>
            </a:r>
            <a:r>
              <a:rPr lang="ru-RU" sz="2000" b="1" dirty="0">
                <a:solidFill>
                  <a:srgbClr val="000066"/>
                </a:solidFill>
                <a:latin typeface="Times New Roman"/>
                <a:ea typeface="BookmanOldStyle"/>
                <a:cs typeface="Times New Roman"/>
              </a:rPr>
              <a:t>    и 6 см.</a:t>
            </a:r>
            <a:endParaRPr lang="ru-RU" sz="1800" b="1" kern="150" dirty="0">
              <a:solidFill>
                <a:srgbClr val="000066"/>
              </a:solidFill>
              <a:latin typeface="Times New Roman"/>
              <a:ea typeface="Arial Unicode MS"/>
              <a:cs typeface="Arial Unicode MS"/>
            </a:endParaRPr>
          </a:p>
          <a:p>
            <a:pPr marL="0" indent="0">
              <a:spcAft>
                <a:spcPts val="0"/>
              </a:spcAft>
              <a:buFont typeface="Wingdings" pitchFamily="2" charset="2"/>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00"/>
                </a:solidFill>
                <a:latin typeface="Times New Roman"/>
                <a:ea typeface="BookmanOldStyle"/>
                <a:cs typeface="BookmanOldStyle"/>
              </a:rPr>
              <a:t>5. Решите уравнения.</a:t>
            </a:r>
            <a:endParaRPr lang="ru-RU" sz="1800" kern="150" dirty="0">
              <a:latin typeface="Times New Roman"/>
              <a:ea typeface="Arial Unicode MS"/>
              <a:cs typeface="Arial Unicode MS"/>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ru-RU" sz="2000" dirty="0">
                <a:solidFill>
                  <a:srgbClr val="000000"/>
                </a:solidFill>
                <a:latin typeface="Times New Roman"/>
                <a:ea typeface="BookmanOldStyle"/>
                <a:cs typeface="BookmanOldStyle"/>
              </a:rPr>
              <a:t>	 290 + х = 640 – 260		84 : х = 6 </a:t>
            </a:r>
            <a:r>
              <a:rPr lang="ru-RU" sz="2000" b="1" baseline="30000" dirty="0">
                <a:solidFill>
                  <a:srgbClr val="000000"/>
                </a:solidFill>
                <a:latin typeface="Times New Roman"/>
                <a:ea typeface="BookmanOldStyle-Bold"/>
                <a:cs typeface="BookmanOldStyle-Bold"/>
              </a:rPr>
              <a:t>.</a:t>
            </a:r>
            <a:r>
              <a:rPr lang="ru-RU" sz="2000" dirty="0">
                <a:solidFill>
                  <a:srgbClr val="000000"/>
                </a:solidFill>
                <a:latin typeface="Times New Roman"/>
                <a:ea typeface="BookmanOldStyle"/>
                <a:cs typeface="BookmanOldStyle"/>
              </a:rPr>
              <a:t> 7</a:t>
            </a:r>
            <a:endParaRPr lang="ru-RU" sz="1800" kern="150" dirty="0">
              <a:latin typeface="Times New Roman"/>
              <a:ea typeface="Arial Unicode MS"/>
              <a:cs typeface="Arial Unicode MS"/>
            </a:endParaRPr>
          </a:p>
          <a:p>
            <a:pPr indent="45720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ru-RU" sz="2000" kern="150" dirty="0">
              <a:latin typeface="Times New Roman"/>
              <a:ea typeface="Arial Unicode MS"/>
              <a:cs typeface="Arial Unicode MS"/>
            </a:endParaRPr>
          </a:p>
          <a:p>
            <a:pPr>
              <a:defRPr/>
            </a:pPr>
            <a:endParaRPr lang="ru-RU"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5C12F3A-9FBA-4EB0-921C-067F03ED06E0}"/>
              </a:ext>
            </a:extLst>
          </p:cNvPr>
          <p:cNvSpPr>
            <a:spLocks noGrp="1"/>
          </p:cNvSpPr>
          <p:nvPr>
            <p:ph type="title"/>
          </p:nvPr>
        </p:nvSpPr>
        <p:spPr>
          <a:xfrm>
            <a:off x="457200" y="274638"/>
            <a:ext cx="8229600" cy="562074"/>
          </a:xfrm>
        </p:spPr>
        <p:txBody>
          <a:bodyPr>
            <a:normAutofit fontScale="90000"/>
          </a:bodyPr>
          <a:lstStyle/>
          <a:p>
            <a:r>
              <a:rPr lang="ru-RU" sz="3200" b="1" i="0" dirty="0">
                <a:solidFill>
                  <a:srgbClr val="FF0000"/>
                </a:solidFill>
                <a:effectLst/>
                <a:latin typeface="Times New Roman" panose="02020603050405020304" pitchFamily="18" charset="0"/>
                <a:cs typeface="Times New Roman" panose="02020603050405020304" pitchFamily="18" charset="0"/>
              </a:rPr>
              <a:t>Лебедев О.Е., профессор РАО</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5FC8C08-D871-4804-B186-F751BF2192EF}"/>
              </a:ext>
            </a:extLst>
          </p:cNvPr>
          <p:cNvSpPr>
            <a:spLocks noGrp="1"/>
          </p:cNvSpPr>
          <p:nvPr>
            <p:ph idx="1"/>
          </p:nvPr>
        </p:nvSpPr>
        <p:spPr>
          <a:xfrm>
            <a:off x="251520" y="1196752"/>
            <a:ext cx="8640960" cy="5386610"/>
          </a:xfrm>
        </p:spPr>
        <p:txBody>
          <a:bodyPr/>
          <a:lstStyle/>
          <a:p>
            <a:pPr marL="0" marR="142875" indent="457200" algn="just">
              <a:spcBef>
                <a:spcPts val="0"/>
              </a:spcBef>
              <a:spcAft>
                <a:spcPts val="0"/>
              </a:spcAft>
              <a:buNone/>
            </a:pP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В чём должны заключаться результаты изучения какой-то конкретной темы, например, "имя прилагательное"? Возможны следующие ответы на этот вопрос: </a:t>
            </a:r>
          </a:p>
          <a:p>
            <a:pPr marR="142875" algn="just">
              <a:spcBef>
                <a:spcPts val="0"/>
              </a:spcBef>
              <a:spcAft>
                <a:spcPts val="0"/>
              </a:spcAft>
              <a:buFont typeface="Wingdings" panose="05000000000000000000" pitchFamily="2" charset="2"/>
              <a:buChar char="ü"/>
            </a:pPr>
            <a:r>
              <a:rPr lang="ru-RU"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учащиеся должны знать определение имени прилагательного, </a:t>
            </a:r>
          </a:p>
          <a:p>
            <a:pPr marR="142875" algn="just">
              <a:spcBef>
                <a:spcPts val="0"/>
              </a:spcBef>
              <a:spcAft>
                <a:spcPts val="0"/>
              </a:spcAft>
              <a:buFont typeface="Wingdings" panose="05000000000000000000" pitchFamily="2" charset="2"/>
              <a:buChar char="ü"/>
            </a:pPr>
            <a:r>
              <a:rPr lang="ru-RU"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уметь находить имена прилагательные в тексте, правильно их склонять, не делать ошибок при написании имён прилагательных</a:t>
            </a:r>
            <a:r>
              <a:rPr lang="ru-RU"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142875" marR="142875" algn="just">
              <a:lnSpc>
                <a:spcPct val="115000"/>
              </a:lnSpc>
              <a:spcBef>
                <a:spcPts val="1125"/>
              </a:spcBef>
              <a:spcAft>
                <a:spcPts val="1125"/>
              </a:spcAft>
            </a:pPr>
            <a:r>
              <a:rPr lang="ru-RU"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Стандарт предполагает, что главным результатом изучения темы станет </a:t>
            </a:r>
            <a:r>
              <a:rPr lang="ru-RU" sz="2400" b="1"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умелое использование учащимися имён прилагательных в устной и письменной речи при решении конкретной коммуникативной задачи.</a:t>
            </a:r>
            <a:endParaRPr lang="ru-RU" sz="2400" b="1" dirty="0">
              <a:solidFill>
                <a:srgbClr val="000066"/>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07974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a:extLst>
              <a:ext uri="{FF2B5EF4-FFF2-40B4-BE49-F238E27FC236}">
                <a16:creationId xmlns="" xmlns:a16="http://schemas.microsoft.com/office/drawing/2014/main" id="{1F0433BF-DC2B-4CCB-9A7B-84836D3B753E}"/>
              </a:ext>
            </a:extLst>
          </p:cNvPr>
          <p:cNvSpPr>
            <a:spLocks noGrp="1"/>
          </p:cNvSpPr>
          <p:nvPr>
            <p:ph type="title"/>
          </p:nvPr>
        </p:nvSpPr>
        <p:spPr>
          <a:xfrm>
            <a:off x="214282" y="274639"/>
            <a:ext cx="8715436" cy="582594"/>
          </a:xfrm>
        </p:spPr>
        <p:txBody>
          <a:bodyPr/>
          <a:lstStyle/>
          <a:p>
            <a:pPr eaLnBrk="1" hangingPunct="1"/>
            <a:r>
              <a:rPr lang="ru-RU" altLang="ru-RU" sz="2800" b="1" dirty="0">
                <a:solidFill>
                  <a:srgbClr val="000066"/>
                </a:solidFill>
                <a:latin typeface="Times New Roman" pitchFamily="18" charset="0"/>
                <a:cs typeface="Times New Roman" pitchFamily="18" charset="0"/>
              </a:rPr>
              <a:t>Теория развивающего обучения </a:t>
            </a:r>
            <a:r>
              <a:rPr lang="ru-RU" altLang="ru-RU" sz="2800" b="1" dirty="0" smtClean="0">
                <a:solidFill>
                  <a:srgbClr val="000066"/>
                </a:solidFill>
                <a:latin typeface="Times New Roman" pitchFamily="18" charset="0"/>
                <a:cs typeface="Times New Roman" pitchFamily="18" charset="0"/>
              </a:rPr>
              <a:t>В.В</a:t>
            </a:r>
            <a:r>
              <a:rPr lang="ru-RU" altLang="ru-RU" sz="2800" b="1" dirty="0">
                <a:solidFill>
                  <a:srgbClr val="000066"/>
                </a:solidFill>
                <a:latin typeface="Times New Roman" pitchFamily="18" charset="0"/>
                <a:cs typeface="Times New Roman" pitchFamily="18" charset="0"/>
              </a:rPr>
              <a:t>. Давыдова</a:t>
            </a:r>
          </a:p>
        </p:txBody>
      </p:sp>
      <p:sp>
        <p:nvSpPr>
          <p:cNvPr id="27651" name="Содержимое 2">
            <a:extLst>
              <a:ext uri="{FF2B5EF4-FFF2-40B4-BE49-F238E27FC236}">
                <a16:creationId xmlns="" xmlns:a16="http://schemas.microsoft.com/office/drawing/2014/main" id="{E0312D92-BA43-482F-8447-E3AF68E2E4A0}"/>
              </a:ext>
            </a:extLst>
          </p:cNvPr>
          <p:cNvSpPr>
            <a:spLocks noGrp="1"/>
          </p:cNvSpPr>
          <p:nvPr>
            <p:ph idx="1"/>
          </p:nvPr>
        </p:nvSpPr>
        <p:spPr>
          <a:xfrm>
            <a:off x="179512" y="928670"/>
            <a:ext cx="8964488" cy="5486418"/>
          </a:xfrm>
        </p:spPr>
        <p:txBody>
          <a:bodyPr/>
          <a:lstStyle/>
          <a:p>
            <a:pPr marL="0" indent="0" eaLnBrk="1" hangingPunct="1">
              <a:buFont typeface="Arial" panose="020B0604020202020204" pitchFamily="34" charset="0"/>
              <a:buNone/>
            </a:pPr>
            <a:r>
              <a:rPr lang="ru-RU" altLang="ru-RU" sz="3000" b="1" dirty="0" smtClean="0">
                <a:latin typeface="Times New Roman" pitchFamily="18" charset="0"/>
                <a:cs typeface="Times New Roman" pitchFamily="18" charset="0"/>
              </a:rPr>
              <a:t>      Обучение</a:t>
            </a:r>
            <a:r>
              <a:rPr lang="ru-RU" altLang="ru-RU" sz="3000" b="1" dirty="0">
                <a:latin typeface="Times New Roman" pitchFamily="18" charset="0"/>
                <a:cs typeface="Times New Roman" pitchFamily="18" charset="0"/>
              </a:rPr>
              <a:t>, в процессе которого  мышление ребенка развивается как </a:t>
            </a:r>
            <a:r>
              <a:rPr lang="ru-RU" altLang="ru-RU" sz="3000" b="1" dirty="0">
                <a:solidFill>
                  <a:srgbClr val="C00000"/>
                </a:solidFill>
                <a:latin typeface="Times New Roman" pitchFamily="18" charset="0"/>
                <a:cs typeface="Times New Roman" pitchFamily="18" charset="0"/>
              </a:rPr>
              <a:t>теоретическое</a:t>
            </a:r>
            <a:r>
              <a:rPr lang="ru-RU" altLang="ru-RU" sz="3000" b="1" dirty="0">
                <a:latin typeface="Times New Roman" pitchFamily="18" charset="0"/>
                <a:cs typeface="Times New Roman" pitchFamily="18" charset="0"/>
              </a:rPr>
              <a:t> Давыдов В.В. назвал развивающим (противоположное – эмпирическое).</a:t>
            </a:r>
          </a:p>
          <a:p>
            <a:pPr marL="0" indent="0" eaLnBrk="1" hangingPunct="1">
              <a:buFont typeface="Arial" panose="020B0604020202020204" pitchFamily="34" charset="0"/>
              <a:buNone/>
            </a:pPr>
            <a:r>
              <a:rPr lang="ru-RU" altLang="ru-RU" sz="3000" b="1" dirty="0" smtClean="0">
                <a:latin typeface="Times New Roman" pitchFamily="18" charset="0"/>
                <a:cs typeface="Times New Roman" pitchFamily="18" charset="0"/>
              </a:rPr>
              <a:t>      В </a:t>
            </a:r>
            <a:r>
              <a:rPr lang="ru-RU" altLang="ru-RU" sz="3000" b="1" dirty="0">
                <a:latin typeface="Times New Roman" pitchFamily="18" charset="0"/>
                <a:cs typeface="Times New Roman" pitchFamily="18" charset="0"/>
              </a:rPr>
              <a:t>отличие от традиционного обучения освоение знаний в нем происходит не методом подведения частного под общее понятие, а наоборот:</a:t>
            </a:r>
          </a:p>
          <a:p>
            <a:pPr marL="0" indent="0" eaLnBrk="1" hangingPunct="1">
              <a:buFont typeface="Arial" panose="020B0604020202020204" pitchFamily="34" charset="0"/>
              <a:buNone/>
            </a:pPr>
            <a:r>
              <a:rPr lang="ru-RU" altLang="ru-RU" sz="3000" b="1" dirty="0">
                <a:solidFill>
                  <a:srgbClr val="C00000"/>
                </a:solidFill>
                <a:latin typeface="Times New Roman" pitchFamily="18" charset="0"/>
                <a:cs typeface="Times New Roman" pitchFamily="18" charset="0"/>
              </a:rPr>
              <a:t>от общего к частному, </a:t>
            </a:r>
          </a:p>
          <a:p>
            <a:pPr marL="0" indent="0" eaLnBrk="1" hangingPunct="1">
              <a:buFont typeface="Arial" panose="020B0604020202020204" pitchFamily="34" charset="0"/>
              <a:buNone/>
            </a:pPr>
            <a:r>
              <a:rPr lang="ru-RU" altLang="ru-RU" sz="3000" b="1" dirty="0">
                <a:solidFill>
                  <a:srgbClr val="C00000"/>
                </a:solidFill>
                <a:latin typeface="Times New Roman" pitchFamily="18" charset="0"/>
                <a:cs typeface="Times New Roman" pitchFamily="18" charset="0"/>
              </a:rPr>
              <a:t>от абстрактного к конкретному, </a:t>
            </a:r>
          </a:p>
          <a:p>
            <a:pPr marL="0" indent="0" eaLnBrk="1" hangingPunct="1">
              <a:buFont typeface="Arial" panose="020B0604020202020204" pitchFamily="34" charset="0"/>
              <a:buNone/>
            </a:pPr>
            <a:r>
              <a:rPr lang="ru-RU" altLang="ru-RU" sz="3000" b="1" dirty="0">
                <a:solidFill>
                  <a:srgbClr val="C00000"/>
                </a:solidFill>
                <a:latin typeface="Times New Roman" pitchFamily="18" charset="0"/>
                <a:cs typeface="Times New Roman" pitchFamily="18" charset="0"/>
              </a:rPr>
              <a:t>от системного к единичному.</a:t>
            </a:r>
          </a:p>
        </p:txBody>
      </p:sp>
      <p:sp>
        <p:nvSpPr>
          <p:cNvPr id="4" name="Номер слайда 3">
            <a:extLst>
              <a:ext uri="{FF2B5EF4-FFF2-40B4-BE49-F238E27FC236}">
                <a16:creationId xmlns="" xmlns:a16="http://schemas.microsoft.com/office/drawing/2014/main" id="{E1D10FD4-9D3B-4882-AD86-BB32E85AE0D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9D7138-5B56-47D1-9293-9FE3489D9C16}"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Нижний колонтитул 4">
            <a:extLst>
              <a:ext uri="{FF2B5EF4-FFF2-40B4-BE49-F238E27FC236}">
                <a16:creationId xmlns="" xmlns:a16="http://schemas.microsoft.com/office/drawing/2014/main" id="{64BFC49D-1510-4DDF-89CB-2BB3983E66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1187450" y="2660650"/>
            <a:ext cx="288925" cy="61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48" tIns="45674" rIns="91348" bIns="45674"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323529" y="165100"/>
            <a:ext cx="8712522" cy="553905"/>
          </a:xfrm>
          <a:prstGeom prst="rect">
            <a:avLst/>
          </a:prstGeom>
          <a:noFill/>
          <a:effectLst>
            <a:outerShdw blurRad="50800" dist="38100" dir="5400000" algn="t" rotWithShape="0">
              <a:prstClr val="black">
                <a:alpha val="40000"/>
              </a:prstClr>
            </a:outerShdw>
          </a:effectLst>
        </p:spPr>
        <p:txBody>
          <a:bodyPr wrap="square" lIns="91348" tIns="45674" rIns="91348" bIns="45674">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000" b="1" i="0" u="none" strike="noStrike" kern="1200" cap="none" spc="0" normalizeH="0" baseline="0" noProof="0" dirty="0">
                <a:ln>
                  <a:noFill/>
                </a:ln>
                <a:solidFill>
                  <a:srgbClr val="2D3E93"/>
                </a:solidFill>
                <a:effectLst/>
                <a:uLnTx/>
                <a:uFillTx/>
                <a:latin typeface="Cambria" pitchFamily="18" charset="0"/>
                <a:ea typeface="+mn-ea"/>
                <a:cs typeface="+mn-cs"/>
              </a:rPr>
              <a:t>Единая система оценки качества образования</a:t>
            </a:r>
          </a:p>
        </p:txBody>
      </p:sp>
      <p:grpSp>
        <p:nvGrpSpPr>
          <p:cNvPr id="2" name="Группа 4"/>
          <p:cNvGrpSpPr>
            <a:grpSpLocks/>
          </p:cNvGrpSpPr>
          <p:nvPr/>
        </p:nvGrpSpPr>
        <p:grpSpPr bwMode="auto">
          <a:xfrm>
            <a:off x="418631" y="1428736"/>
            <a:ext cx="8151682" cy="631825"/>
            <a:chOff x="911530" y="160210"/>
            <a:chExt cx="5299997" cy="472320"/>
          </a:xfrm>
        </p:grpSpPr>
        <p:sp>
          <p:nvSpPr>
            <p:cNvPr id="6" name="Скругленный прямоугольник 5"/>
            <p:cNvSpPr/>
            <p:nvPr/>
          </p:nvSpPr>
          <p:spPr>
            <a:xfrm>
              <a:off x="918009" y="160210"/>
              <a:ext cx="5293518" cy="472320"/>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7" name="Скругленный прямоугольник 4"/>
            <p:cNvSpPr/>
            <p:nvPr/>
          </p:nvSpPr>
          <p:spPr>
            <a:xfrm>
              <a:off x="911530" y="200645"/>
              <a:ext cx="5248466" cy="424851"/>
            </a:xfrm>
            <a:prstGeom prst="rect">
              <a:avLst/>
            </a:prstGeom>
          </p:spPr>
          <p:style>
            <a:lnRef idx="0">
              <a:scrgbClr r="0" g="0" b="0"/>
            </a:lnRef>
            <a:fillRef idx="0">
              <a:scrgbClr r="0" g="0" b="0"/>
            </a:fillRef>
            <a:effectRef idx="0">
              <a:scrgbClr r="0" g="0" b="0"/>
            </a:effectRef>
            <a:fontRef idx="minor">
              <a:schemeClr val="lt1"/>
            </a:fontRef>
          </p:style>
          <p:txBody>
            <a:bodyPr lIns="200082" tIns="0" rIns="200082" bIns="0" spcCol="1270" anchor="ctr"/>
            <a:lstStyle/>
            <a:p>
              <a:pPr marL="0" marR="0" lvl="0" indent="0" algn="ctr" defTabSz="887988" rtl="0" eaLnBrk="1" fontAlgn="base" latinLnBrk="0" hangingPunct="1">
                <a:lnSpc>
                  <a:spcPct val="90000"/>
                </a:lnSpc>
                <a:spcBef>
                  <a:spcPct val="0"/>
                </a:spcBef>
                <a:spcAft>
                  <a:spcPct val="35000"/>
                </a:spcAft>
                <a:buClrTx/>
                <a:buSzTx/>
                <a:buFontTx/>
                <a:buNone/>
                <a:tabLst/>
                <a:defRPr/>
              </a:pPr>
              <a:r>
                <a:rPr kumimoji="0" lang="ru-RU" sz="32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1.</a:t>
              </a:r>
              <a:r>
                <a:rPr kumimoji="0" lang="ru-RU" sz="3200" b="0" i="0" u="none" strike="noStrike" kern="1200" cap="none" spc="0" normalizeH="0" baseline="0" noProof="0" dirty="0">
                  <a:ln>
                    <a:noFill/>
                  </a:ln>
                  <a:solidFill>
                    <a:srgbClr val="1F497D"/>
                  </a:solidFill>
                  <a:effectLst/>
                  <a:uLnTx/>
                  <a:uFillTx/>
                  <a:latin typeface="Cambria" panose="02040503050406030204" pitchFamily="18" charset="0"/>
                  <a:ea typeface="+mn-ea"/>
                  <a:cs typeface="+mn-cs"/>
                </a:rPr>
                <a:t> </a:t>
              </a:r>
              <a:r>
                <a:rPr kumimoji="0" lang="ru-RU" sz="3200" b="1" i="0" u="none" strike="noStrike" kern="1200" cap="none" spc="0" normalizeH="0" baseline="0" noProof="0" dirty="0">
                  <a:ln>
                    <a:noFill/>
                  </a:ln>
                  <a:solidFill>
                    <a:srgbClr val="2E3192"/>
                  </a:solidFill>
                  <a:effectLst/>
                  <a:uLnTx/>
                  <a:uFillTx/>
                  <a:latin typeface="Cambria"/>
                  <a:ea typeface="+mn-ea"/>
                  <a:cs typeface="+mn-cs"/>
                </a:rPr>
                <a:t>ГИА-11 (ЕГЭ, ГВЭ)</a:t>
              </a:r>
            </a:p>
          </p:txBody>
        </p:sp>
      </p:grpSp>
      <p:grpSp>
        <p:nvGrpSpPr>
          <p:cNvPr id="3" name="Группа 7"/>
          <p:cNvGrpSpPr>
            <a:grpSpLocks/>
          </p:cNvGrpSpPr>
          <p:nvPr/>
        </p:nvGrpSpPr>
        <p:grpSpPr bwMode="auto">
          <a:xfrm>
            <a:off x="440917" y="2119313"/>
            <a:ext cx="8339466" cy="725479"/>
            <a:chOff x="461945" y="23794"/>
            <a:chExt cx="5377706" cy="543697"/>
          </a:xfrm>
        </p:grpSpPr>
        <p:sp>
          <p:nvSpPr>
            <p:cNvPr id="9" name="Скругленный прямоугольник 8"/>
            <p:cNvSpPr/>
            <p:nvPr/>
          </p:nvSpPr>
          <p:spPr>
            <a:xfrm>
              <a:off x="546133" y="95171"/>
              <a:ext cx="5293518" cy="472320"/>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4">
                <a:hueOff val="-892954"/>
                <a:satOff val="5380"/>
                <a:lumOff val="431"/>
                <a:alphaOff val="0"/>
              </a:schemeClr>
            </a:effectRef>
            <a:fontRef idx="minor">
              <a:schemeClr val="lt1"/>
            </a:fontRef>
          </p:style>
        </p:sp>
        <p:sp>
          <p:nvSpPr>
            <p:cNvPr id="10" name="Скругленный прямоугольник 4"/>
            <p:cNvSpPr/>
            <p:nvPr/>
          </p:nvSpPr>
          <p:spPr>
            <a:xfrm>
              <a:off x="461945" y="23794"/>
              <a:ext cx="5248668" cy="424731"/>
            </a:xfrm>
            <a:prstGeom prst="rect">
              <a:avLst/>
            </a:prstGeom>
          </p:spPr>
          <p:style>
            <a:lnRef idx="0">
              <a:scrgbClr r="0" g="0" b="0"/>
            </a:lnRef>
            <a:fillRef idx="0">
              <a:scrgbClr r="0" g="0" b="0"/>
            </a:fillRef>
            <a:effectRef idx="0">
              <a:scrgbClr r="0" g="0" b="0"/>
            </a:effectRef>
            <a:fontRef idx="minor">
              <a:schemeClr val="lt1"/>
            </a:fontRef>
          </p:style>
          <p:txBody>
            <a:bodyPr lIns="200082" tIns="0" rIns="200082" bIns="0" spcCol="1270" anchor="ctr"/>
            <a:lstStyle/>
            <a:p>
              <a:pPr marL="0" marR="0" lvl="0" indent="0" algn="ctr" defTabSz="887988" rtl="0" eaLnBrk="1" fontAlgn="base" latinLnBrk="0" hangingPunct="1">
                <a:lnSpc>
                  <a:spcPct val="90000"/>
                </a:lnSpc>
                <a:spcBef>
                  <a:spcPct val="0"/>
                </a:spcBef>
                <a:spcAft>
                  <a:spcPct val="35000"/>
                </a:spcAft>
                <a:buClrTx/>
                <a:buSzTx/>
                <a:buFontTx/>
                <a:buNone/>
                <a:tabLst/>
                <a:defRPr/>
              </a:pPr>
              <a:r>
                <a:rPr kumimoji="0" lang="ru-RU" sz="32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2. </a:t>
              </a:r>
              <a:r>
                <a:rPr kumimoji="0" lang="ru-RU" sz="3200" b="1" i="0" u="none" strike="noStrike" kern="1200" cap="none" spc="0" normalizeH="0" baseline="0" noProof="0" dirty="0">
                  <a:ln>
                    <a:noFill/>
                  </a:ln>
                  <a:solidFill>
                    <a:srgbClr val="2E3192"/>
                  </a:solidFill>
                  <a:effectLst/>
                  <a:uLnTx/>
                  <a:uFillTx/>
                  <a:latin typeface="Cambria"/>
                  <a:ea typeface="+mn-ea"/>
                  <a:cs typeface="+mn-cs"/>
                </a:rPr>
                <a:t>ГИА-9 (ОГЭ, ГВЭ)</a:t>
              </a:r>
            </a:p>
          </p:txBody>
        </p:sp>
      </p:grpSp>
      <p:grpSp>
        <p:nvGrpSpPr>
          <p:cNvPr id="4" name="Группа 10"/>
          <p:cNvGrpSpPr>
            <a:grpSpLocks/>
          </p:cNvGrpSpPr>
          <p:nvPr/>
        </p:nvGrpSpPr>
        <p:grpSpPr bwMode="auto">
          <a:xfrm>
            <a:off x="214282" y="3000372"/>
            <a:ext cx="8699377" cy="928695"/>
            <a:chOff x="-86023" y="1511588"/>
            <a:chExt cx="7172440" cy="481057"/>
          </a:xfrm>
        </p:grpSpPr>
        <p:sp>
          <p:nvSpPr>
            <p:cNvPr id="12" name="Скругленный прямоугольник 11"/>
            <p:cNvSpPr/>
            <p:nvPr/>
          </p:nvSpPr>
          <p:spPr>
            <a:xfrm>
              <a:off x="59972" y="1511588"/>
              <a:ext cx="6728084" cy="422782"/>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4">
                <a:hueOff val="-1785908"/>
                <a:satOff val="10760"/>
                <a:lumOff val="862"/>
                <a:alphaOff val="0"/>
              </a:schemeClr>
            </a:effectRef>
            <a:fontRef idx="minor">
              <a:schemeClr val="lt1"/>
            </a:fontRef>
          </p:style>
        </p:sp>
        <p:sp>
          <p:nvSpPr>
            <p:cNvPr id="14" name="Скругленный прямоугольник 4"/>
            <p:cNvSpPr/>
            <p:nvPr/>
          </p:nvSpPr>
          <p:spPr>
            <a:xfrm>
              <a:off x="-86023" y="1575729"/>
              <a:ext cx="7172440" cy="416916"/>
            </a:xfrm>
            <a:prstGeom prst="rect">
              <a:avLst/>
            </a:prstGeom>
          </p:spPr>
          <p:style>
            <a:lnRef idx="0">
              <a:scrgbClr r="0" g="0" b="0"/>
            </a:lnRef>
            <a:fillRef idx="0">
              <a:scrgbClr r="0" g="0" b="0"/>
            </a:fillRef>
            <a:effectRef idx="0">
              <a:scrgbClr r="0" g="0" b="0"/>
            </a:effectRef>
            <a:fontRef idx="minor">
              <a:schemeClr val="lt1"/>
            </a:fontRef>
          </p:style>
          <p:txBody>
            <a:bodyPr lIns="200082" tIns="0" rIns="200082" bIns="0" spcCol="1270" anchor="ctr"/>
            <a:lstStyle/>
            <a:p>
              <a:pPr marL="0" marR="0" lvl="0" indent="0" algn="ctr" defTabSz="887988" rtl="0" eaLnBrk="1" fontAlgn="base" latinLnBrk="0" hangingPunct="1">
                <a:lnSpc>
                  <a:spcPct val="90000"/>
                </a:lnSpc>
                <a:spcBef>
                  <a:spcPct val="0"/>
                </a:spcBef>
                <a:spcAft>
                  <a:spcPct val="35000"/>
                </a:spcAft>
                <a:buClrTx/>
                <a:buSzTx/>
                <a:buFontTx/>
                <a:buNone/>
                <a:tabLst/>
                <a:defRPr/>
              </a:pPr>
              <a:endParaRPr kumimoji="0" lang="ru-RU"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grpSp>
        <p:nvGrpSpPr>
          <p:cNvPr id="5" name="Группа 14"/>
          <p:cNvGrpSpPr>
            <a:grpSpLocks/>
          </p:cNvGrpSpPr>
          <p:nvPr/>
        </p:nvGrpSpPr>
        <p:grpSpPr bwMode="auto">
          <a:xfrm>
            <a:off x="0" y="4143380"/>
            <a:ext cx="8624807" cy="4311650"/>
            <a:chOff x="-1326366" y="1762243"/>
            <a:chExt cx="8171903" cy="3233397"/>
          </a:xfrm>
        </p:grpSpPr>
        <p:sp>
          <p:nvSpPr>
            <p:cNvPr id="17" name="Скругленный прямоугольник 16"/>
            <p:cNvSpPr/>
            <p:nvPr/>
          </p:nvSpPr>
          <p:spPr>
            <a:xfrm>
              <a:off x="-932309" y="1762243"/>
              <a:ext cx="7777846" cy="73909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4">
                <a:hueOff val="-2678862"/>
                <a:satOff val="16139"/>
                <a:lumOff val="1294"/>
                <a:alphaOff val="0"/>
              </a:schemeClr>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4. </a:t>
              </a:r>
              <a:r>
                <a:rPr kumimoji="0" lang="ru-RU" sz="2800" b="1" i="0" u="none" strike="noStrike" kern="1200" cap="none" spc="0" normalizeH="0" baseline="0" noProof="0" dirty="0">
                  <a:ln>
                    <a:noFill/>
                  </a:ln>
                  <a:solidFill>
                    <a:srgbClr val="002060"/>
                  </a:solidFill>
                  <a:effectLst/>
                  <a:uLnTx/>
                  <a:uFillTx/>
                  <a:latin typeface="Cambria"/>
                  <a:ea typeface="+mn-ea"/>
                  <a:cs typeface="+mn-cs"/>
                </a:rPr>
                <a:t>Международные исследования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a:ln>
                    <a:noFill/>
                  </a:ln>
                  <a:solidFill>
                    <a:srgbClr val="002060"/>
                  </a:solidFill>
                  <a:effectLst/>
                  <a:uLnTx/>
                  <a:uFillTx/>
                  <a:latin typeface="Cambria"/>
                  <a:ea typeface="+mn-ea"/>
                  <a:cs typeface="+mn-cs"/>
                </a:rPr>
                <a:t>качества образования (</a:t>
              </a:r>
              <a:r>
                <a:rPr kumimoji="0" lang="en-US" sz="2800" b="1" i="0" u="none" strike="noStrike" kern="1200" cap="none" spc="0" normalizeH="0" baseline="0" noProof="0" dirty="0">
                  <a:ln>
                    <a:noFill/>
                  </a:ln>
                  <a:solidFill>
                    <a:srgbClr val="002060"/>
                  </a:solidFill>
                  <a:effectLst/>
                  <a:uLnTx/>
                  <a:uFillTx/>
                  <a:latin typeface="Cambria"/>
                  <a:ea typeface="+mn-ea"/>
                  <a:cs typeface="+mn-cs"/>
                </a:rPr>
                <a:t>PISA</a:t>
              </a:r>
              <a:r>
                <a:rPr kumimoji="0" lang="ru-RU" sz="2800" b="1" i="0" u="none" strike="noStrike" kern="1200" cap="none" spc="0" normalizeH="0" baseline="0" noProof="0" dirty="0">
                  <a:ln>
                    <a:noFill/>
                  </a:ln>
                  <a:solidFill>
                    <a:srgbClr val="002060"/>
                  </a:solidFill>
                  <a:effectLst/>
                  <a:uLnTx/>
                  <a:uFillTx/>
                  <a:latin typeface="Cambria"/>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Скругленный прямоугольник 4"/>
            <p:cNvSpPr/>
            <p:nvPr/>
          </p:nvSpPr>
          <p:spPr>
            <a:xfrm>
              <a:off x="-1326366" y="4570632"/>
              <a:ext cx="5247936" cy="425008"/>
            </a:xfrm>
            <a:prstGeom prst="rect">
              <a:avLst/>
            </a:prstGeom>
          </p:spPr>
          <p:style>
            <a:lnRef idx="0">
              <a:scrgbClr r="0" g="0" b="0"/>
            </a:lnRef>
            <a:fillRef idx="0">
              <a:scrgbClr r="0" g="0" b="0"/>
            </a:fillRef>
            <a:effectRef idx="0">
              <a:scrgbClr r="0" g="0" b="0"/>
            </a:effectRef>
            <a:fontRef idx="minor">
              <a:schemeClr val="lt1"/>
            </a:fontRef>
          </p:style>
          <p:txBody>
            <a:bodyPr lIns="200082" tIns="0" rIns="200082" bIns="0" spcCol="1270" anchor="ctr"/>
            <a:lstStyle/>
            <a:p>
              <a:pPr marL="0" marR="0" lvl="0" indent="0" algn="ctr" defTabSz="887988" rtl="0" eaLnBrk="1" fontAlgn="base" latinLnBrk="0" hangingPunct="1">
                <a:lnSpc>
                  <a:spcPct val="90000"/>
                </a:lnSpc>
                <a:spcBef>
                  <a:spcPct val="0"/>
                </a:spcBef>
                <a:spcAft>
                  <a:spcPct val="35000"/>
                </a:spcAft>
                <a:buClrTx/>
                <a:buSzTx/>
                <a:buFontTx/>
                <a:buNone/>
                <a:tabLst/>
                <a:defRPr/>
              </a:pPr>
              <a:endParaRPr kumimoji="0" lang="ru-RU" sz="2000" b="1" i="0" u="none" strike="noStrike" kern="1200" cap="none" spc="0" normalizeH="0" baseline="0" noProof="0" dirty="0">
                <a:ln>
                  <a:noFill/>
                </a:ln>
                <a:solidFill>
                  <a:srgbClr val="2E3192"/>
                </a:solidFill>
                <a:effectLst/>
                <a:uLnTx/>
                <a:uFillTx/>
                <a:latin typeface="Cambria"/>
                <a:ea typeface="+mn-ea"/>
                <a:cs typeface="+mn-cs"/>
              </a:endParaRPr>
            </a:p>
          </p:txBody>
        </p:sp>
      </p:grpSp>
      <p:grpSp>
        <p:nvGrpSpPr>
          <p:cNvPr id="8" name="Группа 18"/>
          <p:cNvGrpSpPr>
            <a:grpSpLocks/>
          </p:cNvGrpSpPr>
          <p:nvPr/>
        </p:nvGrpSpPr>
        <p:grpSpPr bwMode="auto">
          <a:xfrm>
            <a:off x="357158" y="5500705"/>
            <a:ext cx="8280920" cy="638175"/>
            <a:chOff x="-252490" y="3590930"/>
            <a:chExt cx="6876453" cy="479476"/>
          </a:xfrm>
        </p:grpSpPr>
        <p:sp>
          <p:nvSpPr>
            <p:cNvPr id="20" name="Скругленный прямоугольник 19"/>
            <p:cNvSpPr/>
            <p:nvPr/>
          </p:nvSpPr>
          <p:spPr>
            <a:xfrm>
              <a:off x="-193168" y="3590930"/>
              <a:ext cx="6756864" cy="472320"/>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4">
                <a:hueOff val="-3571816"/>
                <a:satOff val="21519"/>
                <a:lumOff val="1725"/>
                <a:alphaOff val="0"/>
              </a:schemeClr>
            </a:effectRef>
            <a:fontRef idx="minor">
              <a:schemeClr val="lt1"/>
            </a:fontRef>
          </p:style>
        </p:sp>
        <p:sp>
          <p:nvSpPr>
            <p:cNvPr id="21" name="Скругленный прямоугольник 4"/>
            <p:cNvSpPr/>
            <p:nvPr/>
          </p:nvSpPr>
          <p:spPr>
            <a:xfrm>
              <a:off x="-252490" y="3644603"/>
              <a:ext cx="6876453" cy="425803"/>
            </a:xfrm>
            <a:prstGeom prst="rect">
              <a:avLst/>
            </a:prstGeom>
          </p:spPr>
          <p:style>
            <a:lnRef idx="0">
              <a:scrgbClr r="0" g="0" b="0"/>
            </a:lnRef>
            <a:fillRef idx="0">
              <a:scrgbClr r="0" g="0" b="0"/>
            </a:fillRef>
            <a:effectRef idx="0">
              <a:scrgbClr r="0" g="0" b="0"/>
            </a:effectRef>
            <a:fontRef idx="minor">
              <a:schemeClr val="lt1"/>
            </a:fontRef>
          </p:style>
          <p:txBody>
            <a:bodyPr lIns="200082" tIns="0" rIns="200082" bIns="0" spcCol="1270" anchor="ctr"/>
            <a:lstStyle/>
            <a:p>
              <a:pPr marL="0" marR="0" lvl="0" indent="0" algn="ctr" defTabSz="887988" rtl="0" eaLnBrk="1" fontAlgn="base" latinLnBrk="0" hangingPunct="1">
                <a:lnSpc>
                  <a:spcPct val="90000"/>
                </a:lnSpc>
                <a:spcBef>
                  <a:spcPct val="0"/>
                </a:spcBef>
                <a:spcAft>
                  <a:spcPct val="35000"/>
                </a:spcAft>
                <a:buClrTx/>
                <a:buSzTx/>
                <a:buFontTx/>
                <a:buNone/>
                <a:tabLst/>
                <a:defRPr/>
              </a:pPr>
              <a:r>
                <a:rPr kumimoji="0" lang="ru-RU" sz="2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5. </a:t>
              </a:r>
              <a:r>
                <a:rPr kumimoji="0" lang="ru-RU" sz="2800" b="1" i="0" u="none" strike="noStrike" kern="1200" cap="none" spc="0" normalizeH="0" baseline="0" noProof="0" dirty="0">
                  <a:ln>
                    <a:noFill/>
                  </a:ln>
                  <a:solidFill>
                    <a:srgbClr val="2E3192"/>
                  </a:solidFill>
                  <a:effectLst/>
                  <a:uLnTx/>
                  <a:uFillTx/>
                  <a:latin typeface="Cambria"/>
                  <a:ea typeface="+mn-ea"/>
                  <a:cs typeface="+mn-cs"/>
                </a:rPr>
                <a:t>Всероссийские проверочные работы</a:t>
              </a:r>
            </a:p>
          </p:txBody>
        </p:sp>
      </p:grpSp>
      <p:sp>
        <p:nvSpPr>
          <p:cNvPr id="15" name="Прямоугольник 14">
            <a:extLst>
              <a:ext uri="{FF2B5EF4-FFF2-40B4-BE49-F238E27FC236}">
                <a16:creationId xmlns="" xmlns:a16="http://schemas.microsoft.com/office/drawing/2014/main" id="{6000ABB3-BB9A-4C15-A695-8DA72CB6EF99}"/>
              </a:ext>
            </a:extLst>
          </p:cNvPr>
          <p:cNvSpPr/>
          <p:nvPr/>
        </p:nvSpPr>
        <p:spPr>
          <a:xfrm>
            <a:off x="473207" y="888391"/>
            <a:ext cx="7843209" cy="435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prstClr val="white"/>
                </a:solidFill>
                <a:effectLst/>
                <a:uLnTx/>
                <a:uFillTx/>
                <a:latin typeface="Calibri"/>
                <a:ea typeface="+mn-ea"/>
                <a:cs typeface="+mn-cs"/>
              </a:rPr>
              <a:t>Оценка подготовки учащихся</a:t>
            </a:r>
          </a:p>
        </p:txBody>
      </p:sp>
      <p:sp>
        <p:nvSpPr>
          <p:cNvPr id="25" name="Прямоугольник 24"/>
          <p:cNvSpPr/>
          <p:nvPr/>
        </p:nvSpPr>
        <p:spPr>
          <a:xfrm>
            <a:off x="428596" y="3000372"/>
            <a:ext cx="8072494" cy="954107"/>
          </a:xfrm>
          <a:prstGeom prst="rect">
            <a:avLst/>
          </a:prstGeom>
        </p:spPr>
        <p:txBody>
          <a:bodyPr wrap="square">
            <a:spAutoFit/>
          </a:bodyPr>
          <a:lstStyle/>
          <a:p>
            <a:pPr lvl="0" algn="ctr" defTabSz="887988">
              <a:spcAft>
                <a:spcPts val="0"/>
              </a:spcAft>
              <a:defRPr/>
            </a:pPr>
            <a:r>
              <a:rPr lang="ru-RU" sz="2800" dirty="0" smtClean="0">
                <a:solidFill>
                  <a:srgbClr val="FF0000"/>
                </a:solidFill>
                <a:latin typeface="Times New Roman" pitchFamily="18" charset="0"/>
                <a:cs typeface="Times New Roman" pitchFamily="18" charset="0"/>
              </a:rPr>
              <a:t>3. </a:t>
            </a:r>
            <a:r>
              <a:rPr lang="ru-RU" sz="2800" b="1" dirty="0" smtClean="0">
                <a:solidFill>
                  <a:srgbClr val="2E3192"/>
                </a:solidFill>
                <a:latin typeface="Times New Roman" pitchFamily="18" charset="0"/>
                <a:cs typeface="Times New Roman" pitchFamily="18" charset="0"/>
              </a:rPr>
              <a:t>Национальные исследования</a:t>
            </a:r>
          </a:p>
          <a:p>
            <a:pPr lvl="0" algn="ctr" defTabSz="887988">
              <a:spcAft>
                <a:spcPts val="0"/>
              </a:spcAft>
              <a:defRPr/>
            </a:pPr>
            <a:r>
              <a:rPr lang="ru-RU" sz="2800" b="1" dirty="0" smtClean="0">
                <a:solidFill>
                  <a:srgbClr val="2E3192"/>
                </a:solidFill>
                <a:latin typeface="Times New Roman" pitchFamily="18" charset="0"/>
                <a:cs typeface="Times New Roman" pitchFamily="18" charset="0"/>
              </a:rPr>
              <a:t> качества образования (НИКО)</a:t>
            </a:r>
            <a:endParaRPr lang="ru-RU" sz="2800" b="1" dirty="0">
              <a:solidFill>
                <a:srgbClr val="2E3192"/>
              </a:solidFill>
              <a:latin typeface="Times New Roman" pitchFamily="18" charset="0"/>
              <a:cs typeface="Times New Roman" pitchFamily="18" charset="0"/>
            </a:endParaRPr>
          </a:p>
        </p:txBody>
      </p:sp>
    </p:spTree>
    <p:extLst>
      <p:ext uri="{BB962C8B-B14F-4D97-AF65-F5344CB8AC3E}">
        <p14:creationId xmlns:p14="http://schemas.microsoft.com/office/powerpoint/2010/main" val="2868675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9A4BBD-8E9C-483A-89AD-A79024F21F2D}"/>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FB3494A7-3C58-4EA6-99E1-B38C7D5C2718}"/>
              </a:ext>
            </a:extLst>
          </p:cNvPr>
          <p:cNvPicPr>
            <a:picLocks noGrp="1"/>
          </p:cNvPicPr>
          <p:nvPr>
            <p:ph idx="1"/>
          </p:nvPr>
        </p:nvPicPr>
        <p:blipFill rotWithShape="1">
          <a:blip r:embed="rId2"/>
          <a:srcRect l="22756" t="18520" r="41667" b="10539"/>
          <a:stretch/>
        </p:blipFill>
        <p:spPr bwMode="auto">
          <a:xfrm>
            <a:off x="107504" y="116632"/>
            <a:ext cx="8784976" cy="6624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670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C159C8-2F24-4B7B-85E0-C4BD7FFF6215}"/>
              </a:ext>
            </a:extLst>
          </p:cNvPr>
          <p:cNvSpPr>
            <a:spLocks noGrp="1"/>
          </p:cNvSpPr>
          <p:nvPr>
            <p:ph type="title"/>
          </p:nvPr>
        </p:nvSpPr>
        <p:spPr>
          <a:xfrm>
            <a:off x="457200" y="116632"/>
            <a:ext cx="8229600" cy="504057"/>
          </a:xfrm>
        </p:spPr>
        <p:txBody>
          <a:bodyPr/>
          <a:lstStyle/>
          <a:p>
            <a:r>
              <a:rPr lang="ru-RU" sz="2800" b="1" dirty="0"/>
              <a:t/>
            </a:r>
            <a:br>
              <a:rPr lang="ru-RU" sz="2800" b="1" dirty="0"/>
            </a:br>
            <a:r>
              <a:rPr lang="ru-RU" sz="2800" b="1" dirty="0">
                <a:solidFill>
                  <a:srgbClr val="7030A0"/>
                </a:solidFill>
              </a:rPr>
              <a:t>ВПР Математика 6 класс</a:t>
            </a:r>
            <a:r>
              <a:rPr lang="ru-RU" dirty="0"/>
              <a:t/>
            </a:r>
            <a:br>
              <a:rPr lang="ru-RU" dirty="0"/>
            </a:br>
            <a:endParaRPr lang="ru-RU" dirty="0"/>
          </a:p>
        </p:txBody>
      </p:sp>
      <p:sp>
        <p:nvSpPr>
          <p:cNvPr id="3" name="Объект 2">
            <a:extLst>
              <a:ext uri="{FF2B5EF4-FFF2-40B4-BE49-F238E27FC236}">
                <a16:creationId xmlns:a16="http://schemas.microsoft.com/office/drawing/2014/main" xmlns="" id="{0D87941A-8D1F-4950-A33A-BDCE578A083F}"/>
              </a:ext>
            </a:extLst>
          </p:cNvPr>
          <p:cNvSpPr>
            <a:spLocks noGrp="1"/>
          </p:cNvSpPr>
          <p:nvPr>
            <p:ph idx="1"/>
          </p:nvPr>
        </p:nvSpPr>
        <p:spPr>
          <a:xfrm>
            <a:off x="156741" y="737322"/>
            <a:ext cx="8856984" cy="5976662"/>
          </a:xfrm>
        </p:spPr>
        <p:txBody>
          <a:bodyPr/>
          <a:lstStyle/>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endParaRPr lang="ru-RU" sz="2000" dirty="0">
              <a:solidFill>
                <a:srgbClr val="7030A0"/>
              </a:solidFill>
            </a:endParaRPr>
          </a:p>
          <a:p>
            <a:r>
              <a:rPr lang="ru-RU" sz="2000" b="1" dirty="0">
                <a:solidFill>
                  <a:srgbClr val="7030A0"/>
                </a:solidFill>
              </a:rPr>
              <a:t>Учащиеся 6В класса существенно понизили свои результаты по итогам ВПР. Учителю необходимо рассмотреть необъективные позиции своей оценочной системы, провести анализ работ учащихся и восполнить дефициты по формированию метапредметных и предметных результатов.</a:t>
            </a:r>
          </a:p>
          <a:p>
            <a:pPr marL="0" indent="0">
              <a:buNone/>
            </a:pPr>
            <a:r>
              <a:rPr lang="ru-RU" b="1" dirty="0"/>
              <a:t> </a:t>
            </a:r>
          </a:p>
          <a:p>
            <a:endParaRPr lang="ru-RU" dirty="0"/>
          </a:p>
        </p:txBody>
      </p:sp>
      <p:sp>
        <p:nvSpPr>
          <p:cNvPr id="10" name="Rectangle 10">
            <a:extLst>
              <a:ext uri="{FF2B5EF4-FFF2-40B4-BE49-F238E27FC236}">
                <a16:creationId xmlns:a16="http://schemas.microsoft.com/office/drawing/2014/main" xmlns="" id="{B08DEF31-673F-42EF-8B5B-BD17EE9F00BC}"/>
              </a:ext>
            </a:extLst>
          </p:cNvPr>
          <p:cNvSpPr>
            <a:spLocks noChangeArrowheads="1"/>
          </p:cNvSpPr>
          <p:nvPr/>
        </p:nvSpPr>
        <p:spPr bwMode="auto">
          <a:xfrm>
            <a:off x="49237" y="1166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a:extLst>
              <a:ext uri="{FF2B5EF4-FFF2-40B4-BE49-F238E27FC236}">
                <a16:creationId xmlns:a16="http://schemas.microsoft.com/office/drawing/2014/main" xmlns="" id="{F94D32D9-8FE2-47DE-87C0-2D2AA1D3E48A}"/>
              </a:ext>
            </a:extLst>
          </p:cNvPr>
          <p:cNvGraphicFramePr>
            <a:graphicFrameLocks/>
          </p:cNvGraphicFramePr>
          <p:nvPr/>
        </p:nvGraphicFramePr>
        <p:xfrm>
          <a:off x="156741" y="620689"/>
          <a:ext cx="8530059" cy="4752526"/>
        </p:xfrm>
        <a:graphic>
          <a:graphicData uri="http://schemas.openxmlformats.org/presentationml/2006/ole">
            <mc:AlternateContent xmlns:mc="http://schemas.openxmlformats.org/markup-compatibility/2006">
              <mc:Choice xmlns:v="urn:schemas-microsoft-com:vml" Requires="v">
                <p:oleObj spid="_x0000_s2078" name="Chart" r:id="rId3" imgW="5870957" imgH="2822693" progId="">
                  <p:embed/>
                </p:oleObj>
              </mc:Choice>
              <mc:Fallback>
                <p:oleObj name="Chart" r:id="rId3" imgW="5870957" imgH="2822693" progId="">
                  <p:embed/>
                  <p:pic>
                    <p:nvPicPr>
                      <p:cNvPr id="0"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41" y="620689"/>
                        <a:ext cx="8530059" cy="4752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xmlns="" id="{D526BB09-F249-46CF-A9E2-2D2ED26E37A2}"/>
              </a:ext>
            </a:extLst>
          </p:cNvPr>
          <p:cNvSpPr>
            <a:spLocks noChangeArrowheads="1"/>
          </p:cNvSpPr>
          <p:nvPr/>
        </p:nvSpPr>
        <p:spPr bwMode="auto">
          <a:xfrm>
            <a:off x="49237" y="29360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3" name="Рисунок 12">
            <a:extLst>
              <a:ext uri="{FF2B5EF4-FFF2-40B4-BE49-F238E27FC236}">
                <a16:creationId xmlns:a16="http://schemas.microsoft.com/office/drawing/2014/main" xmlns="" id="{E584C2A4-9147-42BA-9854-697DFFC4D7E2}"/>
              </a:ext>
            </a:extLst>
          </p:cNvPr>
          <p:cNvPicPr>
            <a:picLocks noChangeAspect="1"/>
          </p:cNvPicPr>
          <p:nvPr/>
        </p:nvPicPr>
        <p:blipFill>
          <a:blip r:embed="rId5"/>
          <a:stretch>
            <a:fillRect/>
          </a:stretch>
        </p:blipFill>
        <p:spPr>
          <a:xfrm>
            <a:off x="3923929" y="2359021"/>
            <a:ext cx="1224136" cy="781947"/>
          </a:xfrm>
          <a:prstGeom prst="rect">
            <a:avLst/>
          </a:prstGeom>
        </p:spPr>
      </p:pic>
      <p:pic>
        <p:nvPicPr>
          <p:cNvPr id="15" name="Рисунок 14">
            <a:extLst>
              <a:ext uri="{FF2B5EF4-FFF2-40B4-BE49-F238E27FC236}">
                <a16:creationId xmlns:a16="http://schemas.microsoft.com/office/drawing/2014/main" xmlns="" id="{F56E55C9-782E-40AB-BBC5-FAC5177FA0E9}"/>
              </a:ext>
            </a:extLst>
          </p:cNvPr>
          <p:cNvPicPr>
            <a:picLocks noChangeAspect="1"/>
          </p:cNvPicPr>
          <p:nvPr/>
        </p:nvPicPr>
        <p:blipFill>
          <a:blip r:embed="rId6"/>
          <a:stretch>
            <a:fillRect/>
          </a:stretch>
        </p:blipFill>
        <p:spPr>
          <a:xfrm>
            <a:off x="1411764" y="2729291"/>
            <a:ext cx="927988" cy="781947"/>
          </a:xfrm>
          <a:prstGeom prst="rect">
            <a:avLst/>
          </a:prstGeom>
        </p:spPr>
      </p:pic>
    </p:spTree>
    <p:extLst>
      <p:ext uri="{BB962C8B-B14F-4D97-AF65-F5344CB8AC3E}">
        <p14:creationId xmlns:p14="http://schemas.microsoft.com/office/powerpoint/2010/main" val="395115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600" dirty="0">
                <a:solidFill>
                  <a:srgbClr val="7030A0"/>
                </a:solidFill>
              </a:rPr>
              <a:t>Аналитическая справка ОУ </a:t>
            </a:r>
            <a:r>
              <a:rPr lang="ru-RU" sz="3600" b="1" dirty="0" smtClean="0">
                <a:solidFill>
                  <a:srgbClr val="FF0000"/>
                </a:solidFill>
              </a:rPr>
              <a:t>????????</a:t>
            </a:r>
            <a:endParaRPr lang="ru-RU" sz="3600" b="1" dirty="0">
              <a:solidFill>
                <a:srgbClr val="FF0000"/>
              </a:solidFill>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876442689"/>
              </p:ext>
            </p:extLst>
          </p:nvPr>
        </p:nvGraphicFramePr>
        <p:xfrm>
          <a:off x="446856" y="980728"/>
          <a:ext cx="8229600" cy="2494280"/>
        </p:xfrm>
        <a:graphic>
          <a:graphicData uri="http://schemas.openxmlformats.org/drawingml/2006/table">
            <a:tbl>
              <a:tblPr firstRow="1" bandRow="1">
                <a:tableStyleId>{5C22544A-7EE6-4342-B048-85BDC9FD1C3A}</a:tableStyleId>
              </a:tblPr>
              <a:tblGrid>
                <a:gridCol w="802432">
                  <a:extLst>
                    <a:ext uri="{9D8B030D-6E8A-4147-A177-3AD203B41FA5}">
                      <a16:colId xmlns:a16="http://schemas.microsoft.com/office/drawing/2014/main" xmlns="" val="20000"/>
                    </a:ext>
                  </a:extLst>
                </a:gridCol>
                <a:gridCol w="1026368">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gridCol w="914400">
                  <a:extLst>
                    <a:ext uri="{9D8B030D-6E8A-4147-A177-3AD203B41FA5}">
                      <a16:colId xmlns:a16="http://schemas.microsoft.com/office/drawing/2014/main" xmlns="" val="20008"/>
                    </a:ext>
                  </a:extLst>
                </a:gridCol>
              </a:tblGrid>
              <a:tr h="370840">
                <a:tc>
                  <a:txBody>
                    <a:bodyPr/>
                    <a:lstStyle/>
                    <a:p>
                      <a:r>
                        <a:rPr lang="ru-RU" dirty="0"/>
                        <a:t>класс</a:t>
                      </a:r>
                    </a:p>
                  </a:txBody>
                  <a:tcPr/>
                </a:tc>
                <a:tc>
                  <a:txBody>
                    <a:bodyPr/>
                    <a:lstStyle/>
                    <a:p>
                      <a:r>
                        <a:rPr lang="ru-RU" dirty="0"/>
                        <a:t>Кол-во</a:t>
                      </a:r>
                    </a:p>
                  </a:txBody>
                  <a:tcPr/>
                </a:tc>
                <a:tc>
                  <a:txBody>
                    <a:bodyPr/>
                    <a:lstStyle/>
                    <a:p>
                      <a:r>
                        <a:rPr lang="ru-RU" dirty="0"/>
                        <a:t>2</a:t>
                      </a:r>
                    </a:p>
                  </a:txBody>
                  <a:tcPr/>
                </a:tc>
                <a:tc>
                  <a:txBody>
                    <a:bodyPr/>
                    <a:lstStyle/>
                    <a:p>
                      <a:r>
                        <a:rPr lang="ru-RU" dirty="0"/>
                        <a:t>3</a:t>
                      </a:r>
                    </a:p>
                  </a:txBody>
                  <a:tcPr/>
                </a:tc>
                <a:tc>
                  <a:txBody>
                    <a:bodyPr/>
                    <a:lstStyle/>
                    <a:p>
                      <a:r>
                        <a:rPr lang="ru-RU" dirty="0"/>
                        <a:t>4</a:t>
                      </a:r>
                    </a:p>
                  </a:txBody>
                  <a:tcPr/>
                </a:tc>
                <a:tc>
                  <a:txBody>
                    <a:bodyPr/>
                    <a:lstStyle/>
                    <a:p>
                      <a:r>
                        <a:rPr lang="ru-RU" dirty="0"/>
                        <a:t>5</a:t>
                      </a:r>
                    </a:p>
                  </a:txBody>
                  <a:tcPr/>
                </a:tc>
                <a:tc>
                  <a:txBody>
                    <a:bodyPr/>
                    <a:lstStyle/>
                    <a:p>
                      <a:r>
                        <a:rPr lang="ru-RU" dirty="0"/>
                        <a:t>Ср. балл</a:t>
                      </a:r>
                    </a:p>
                  </a:txBody>
                  <a:tcPr/>
                </a:tc>
                <a:tc>
                  <a:txBody>
                    <a:bodyPr/>
                    <a:lstStyle/>
                    <a:p>
                      <a:r>
                        <a:rPr lang="ru-RU" dirty="0"/>
                        <a:t>качество</a:t>
                      </a:r>
                    </a:p>
                  </a:txBody>
                  <a:tcPr/>
                </a:tc>
                <a:tc>
                  <a:txBody>
                    <a:bodyPr/>
                    <a:lstStyle/>
                    <a:p>
                      <a:r>
                        <a:rPr lang="ru-RU" dirty="0"/>
                        <a:t>успеваемость</a:t>
                      </a:r>
                    </a:p>
                  </a:txBody>
                  <a:tcPr/>
                </a:tc>
                <a:extLst>
                  <a:ext uri="{0D108BD9-81ED-4DB2-BD59-A6C34878D82A}">
                    <a16:rowId xmlns:a16="http://schemas.microsoft.com/office/drawing/2014/main" xmlns="" val="10000"/>
                  </a:ext>
                </a:extLst>
              </a:tr>
              <a:tr h="370840">
                <a:tc>
                  <a:txBody>
                    <a:bodyPr/>
                    <a:lstStyle/>
                    <a:p>
                      <a:r>
                        <a:rPr lang="ru-RU" dirty="0"/>
                        <a:t>4 А</a:t>
                      </a:r>
                    </a:p>
                  </a:txBody>
                  <a:tcPr/>
                </a:tc>
                <a:tc>
                  <a:txBody>
                    <a:bodyPr/>
                    <a:lstStyle/>
                    <a:p>
                      <a:r>
                        <a:rPr lang="ru-RU" dirty="0"/>
                        <a:t>29</a:t>
                      </a:r>
                    </a:p>
                  </a:txBody>
                  <a:tcPr/>
                </a:tc>
                <a:tc>
                  <a:txBody>
                    <a:bodyPr/>
                    <a:lstStyle/>
                    <a:p>
                      <a:r>
                        <a:rPr lang="ru-RU" dirty="0"/>
                        <a:t>1</a:t>
                      </a:r>
                    </a:p>
                  </a:txBody>
                  <a:tcPr/>
                </a:tc>
                <a:tc>
                  <a:txBody>
                    <a:bodyPr/>
                    <a:lstStyle/>
                    <a:p>
                      <a:r>
                        <a:rPr lang="ru-RU" dirty="0"/>
                        <a:t>10</a:t>
                      </a:r>
                    </a:p>
                  </a:txBody>
                  <a:tcPr/>
                </a:tc>
                <a:tc>
                  <a:txBody>
                    <a:bodyPr/>
                    <a:lstStyle/>
                    <a:p>
                      <a:r>
                        <a:rPr lang="ru-RU" dirty="0"/>
                        <a:t>14</a:t>
                      </a:r>
                    </a:p>
                  </a:txBody>
                  <a:tcPr/>
                </a:tc>
                <a:tc>
                  <a:txBody>
                    <a:bodyPr/>
                    <a:lstStyle/>
                    <a:p>
                      <a:r>
                        <a:rPr lang="ru-RU" dirty="0"/>
                        <a:t>4</a:t>
                      </a:r>
                    </a:p>
                  </a:txBody>
                  <a:tcPr/>
                </a:tc>
                <a:tc>
                  <a:txBody>
                    <a:bodyPr/>
                    <a:lstStyle/>
                    <a:p>
                      <a:r>
                        <a:rPr lang="ru-RU" b="1" dirty="0">
                          <a:solidFill>
                            <a:srgbClr val="FF0000"/>
                          </a:solidFill>
                        </a:rPr>
                        <a:t>3,72</a:t>
                      </a:r>
                    </a:p>
                  </a:txBody>
                  <a:tcPr/>
                </a:tc>
                <a:tc>
                  <a:txBody>
                    <a:bodyPr/>
                    <a:lstStyle/>
                    <a:p>
                      <a:r>
                        <a:rPr lang="ru-RU" b="1" dirty="0">
                          <a:solidFill>
                            <a:srgbClr val="FF0000"/>
                          </a:solidFill>
                        </a:rPr>
                        <a:t>62,07%</a:t>
                      </a:r>
                    </a:p>
                  </a:txBody>
                  <a:tcPr/>
                </a:tc>
                <a:tc>
                  <a:txBody>
                    <a:bodyPr/>
                    <a:lstStyle/>
                    <a:p>
                      <a:r>
                        <a:rPr lang="ru-RU" b="1" dirty="0">
                          <a:solidFill>
                            <a:srgbClr val="FF0000"/>
                          </a:solidFill>
                        </a:rPr>
                        <a:t>96,6</a:t>
                      </a:r>
                    </a:p>
                  </a:txBody>
                  <a:tcPr/>
                </a:tc>
                <a:extLst>
                  <a:ext uri="{0D108BD9-81ED-4DB2-BD59-A6C34878D82A}">
                    <a16:rowId xmlns:a16="http://schemas.microsoft.com/office/drawing/2014/main" xmlns="" val="10001"/>
                  </a:ext>
                </a:extLst>
              </a:tr>
              <a:tr h="370840">
                <a:tc>
                  <a:txBody>
                    <a:bodyPr/>
                    <a:lstStyle/>
                    <a:p>
                      <a:r>
                        <a:rPr lang="ru-RU" dirty="0"/>
                        <a:t>4 Б</a:t>
                      </a:r>
                    </a:p>
                  </a:txBody>
                  <a:tcPr/>
                </a:tc>
                <a:tc>
                  <a:txBody>
                    <a:bodyPr/>
                    <a:lstStyle/>
                    <a:p>
                      <a:r>
                        <a:rPr lang="ru-RU" dirty="0"/>
                        <a:t>28</a:t>
                      </a:r>
                    </a:p>
                  </a:txBody>
                  <a:tcPr/>
                </a:tc>
                <a:tc>
                  <a:txBody>
                    <a:bodyPr/>
                    <a:lstStyle/>
                    <a:p>
                      <a:r>
                        <a:rPr lang="ru-RU" dirty="0"/>
                        <a:t>0</a:t>
                      </a:r>
                    </a:p>
                  </a:txBody>
                  <a:tcPr/>
                </a:tc>
                <a:tc>
                  <a:txBody>
                    <a:bodyPr/>
                    <a:lstStyle/>
                    <a:p>
                      <a:r>
                        <a:rPr lang="ru-RU" dirty="0"/>
                        <a:t>11</a:t>
                      </a:r>
                    </a:p>
                  </a:txBody>
                  <a:tcPr/>
                </a:tc>
                <a:tc>
                  <a:txBody>
                    <a:bodyPr/>
                    <a:lstStyle/>
                    <a:p>
                      <a:r>
                        <a:rPr lang="ru-RU" dirty="0"/>
                        <a:t>12</a:t>
                      </a:r>
                    </a:p>
                  </a:txBody>
                  <a:tcPr/>
                </a:tc>
                <a:tc>
                  <a:txBody>
                    <a:bodyPr/>
                    <a:lstStyle/>
                    <a:p>
                      <a:r>
                        <a:rPr lang="ru-RU" dirty="0"/>
                        <a:t>4</a:t>
                      </a:r>
                    </a:p>
                  </a:txBody>
                  <a:tcPr/>
                </a:tc>
                <a:tc>
                  <a:txBody>
                    <a:bodyPr/>
                    <a:lstStyle/>
                    <a:p>
                      <a:r>
                        <a:rPr lang="ru-RU" b="1" dirty="0">
                          <a:solidFill>
                            <a:srgbClr val="FF0000"/>
                          </a:solidFill>
                        </a:rPr>
                        <a:t>3,74</a:t>
                      </a:r>
                    </a:p>
                  </a:txBody>
                  <a:tcPr/>
                </a:tc>
                <a:tc>
                  <a:txBody>
                    <a:bodyPr/>
                    <a:lstStyle/>
                    <a:p>
                      <a:r>
                        <a:rPr lang="ru-RU" b="1" dirty="0">
                          <a:solidFill>
                            <a:srgbClr val="FF0000"/>
                          </a:solidFill>
                        </a:rPr>
                        <a:t>59,26%</a:t>
                      </a:r>
                    </a:p>
                  </a:txBody>
                  <a:tcPr/>
                </a:tc>
                <a:tc>
                  <a:txBody>
                    <a:bodyPr/>
                    <a:lstStyle/>
                    <a:p>
                      <a:r>
                        <a:rPr lang="ru-RU" b="1" dirty="0">
                          <a:solidFill>
                            <a:srgbClr val="FF0000"/>
                          </a:solidFill>
                        </a:rPr>
                        <a:t>100</a:t>
                      </a:r>
                    </a:p>
                  </a:txBody>
                  <a:tcPr/>
                </a:tc>
                <a:extLst>
                  <a:ext uri="{0D108BD9-81ED-4DB2-BD59-A6C34878D82A}">
                    <a16:rowId xmlns:a16="http://schemas.microsoft.com/office/drawing/2014/main" xmlns="" val="10002"/>
                  </a:ext>
                </a:extLst>
              </a:tr>
              <a:tr h="370840">
                <a:tc>
                  <a:txBody>
                    <a:bodyPr/>
                    <a:lstStyle/>
                    <a:p>
                      <a:r>
                        <a:rPr lang="ru-RU" dirty="0"/>
                        <a:t>4 В</a:t>
                      </a:r>
                    </a:p>
                  </a:txBody>
                  <a:tcPr/>
                </a:tc>
                <a:tc>
                  <a:txBody>
                    <a:bodyPr/>
                    <a:lstStyle/>
                    <a:p>
                      <a:r>
                        <a:rPr lang="ru-RU" dirty="0"/>
                        <a:t>37</a:t>
                      </a:r>
                    </a:p>
                  </a:txBody>
                  <a:tcPr/>
                </a:tc>
                <a:tc>
                  <a:txBody>
                    <a:bodyPr/>
                    <a:lstStyle/>
                    <a:p>
                      <a:r>
                        <a:rPr lang="ru-RU" dirty="0"/>
                        <a:t>0</a:t>
                      </a:r>
                    </a:p>
                  </a:txBody>
                  <a:tcPr/>
                </a:tc>
                <a:tc>
                  <a:txBody>
                    <a:bodyPr/>
                    <a:lstStyle/>
                    <a:p>
                      <a:r>
                        <a:rPr lang="ru-RU" dirty="0"/>
                        <a:t>6</a:t>
                      </a:r>
                    </a:p>
                  </a:txBody>
                  <a:tcPr/>
                </a:tc>
                <a:tc>
                  <a:txBody>
                    <a:bodyPr/>
                    <a:lstStyle/>
                    <a:p>
                      <a:r>
                        <a:rPr lang="ru-RU" dirty="0"/>
                        <a:t>15</a:t>
                      </a:r>
                    </a:p>
                  </a:txBody>
                  <a:tcPr/>
                </a:tc>
                <a:tc>
                  <a:txBody>
                    <a:bodyPr/>
                    <a:lstStyle/>
                    <a:p>
                      <a:r>
                        <a:rPr lang="ru-RU" dirty="0"/>
                        <a:t>1</a:t>
                      </a:r>
                    </a:p>
                  </a:txBody>
                  <a:tcPr/>
                </a:tc>
                <a:tc>
                  <a:txBody>
                    <a:bodyPr/>
                    <a:lstStyle/>
                    <a:p>
                      <a:r>
                        <a:rPr lang="ru-RU" b="1" dirty="0">
                          <a:solidFill>
                            <a:srgbClr val="FF0000"/>
                          </a:solidFill>
                        </a:rPr>
                        <a:t>3,77</a:t>
                      </a:r>
                    </a:p>
                  </a:txBody>
                  <a:tcPr/>
                </a:tc>
                <a:tc>
                  <a:txBody>
                    <a:bodyPr/>
                    <a:lstStyle/>
                    <a:p>
                      <a:r>
                        <a:rPr lang="ru-RU" b="1" dirty="0">
                          <a:solidFill>
                            <a:srgbClr val="FF0000"/>
                          </a:solidFill>
                        </a:rPr>
                        <a:t>72,73%</a:t>
                      </a:r>
                    </a:p>
                  </a:txBody>
                  <a:tcPr/>
                </a:tc>
                <a:tc>
                  <a:txBody>
                    <a:bodyPr/>
                    <a:lstStyle/>
                    <a:p>
                      <a:r>
                        <a:rPr lang="ru-RU" b="1" dirty="0">
                          <a:solidFill>
                            <a:srgbClr val="FF0000"/>
                          </a:solidFill>
                        </a:rPr>
                        <a:t>100</a:t>
                      </a:r>
                    </a:p>
                  </a:txBody>
                  <a:tcPr/>
                </a:tc>
                <a:extLst>
                  <a:ext uri="{0D108BD9-81ED-4DB2-BD59-A6C34878D82A}">
                    <a16:rowId xmlns:a16="http://schemas.microsoft.com/office/drawing/2014/main" xmlns="" val="10003"/>
                  </a:ext>
                </a:extLst>
              </a:tr>
              <a:tr h="370840">
                <a:tc>
                  <a:txBody>
                    <a:bodyPr/>
                    <a:lstStyle/>
                    <a:p>
                      <a:r>
                        <a:rPr lang="ru-RU" dirty="0"/>
                        <a:t>Итого</a:t>
                      </a:r>
                    </a:p>
                  </a:txBody>
                  <a:tcPr/>
                </a:tc>
                <a:tc>
                  <a:txBody>
                    <a:bodyPr/>
                    <a:lstStyle/>
                    <a:p>
                      <a:endParaRPr lang="ru-RU"/>
                    </a:p>
                  </a:txBody>
                  <a:tcPr/>
                </a:tc>
                <a:tc>
                  <a:txBody>
                    <a:bodyPr/>
                    <a:lstStyle/>
                    <a:p>
                      <a:r>
                        <a:rPr lang="ru-RU" dirty="0"/>
                        <a:t>1,3%</a:t>
                      </a:r>
                    </a:p>
                  </a:txBody>
                  <a:tcPr/>
                </a:tc>
                <a:tc>
                  <a:txBody>
                    <a:bodyPr/>
                    <a:lstStyle/>
                    <a:p>
                      <a:r>
                        <a:rPr lang="ru-RU" dirty="0"/>
                        <a:t>34,6%</a:t>
                      </a:r>
                    </a:p>
                  </a:txBody>
                  <a:tcPr/>
                </a:tc>
                <a:tc>
                  <a:txBody>
                    <a:bodyPr/>
                    <a:lstStyle/>
                    <a:p>
                      <a:r>
                        <a:rPr lang="ru-RU" dirty="0"/>
                        <a:t>52,6%</a:t>
                      </a:r>
                    </a:p>
                  </a:txBody>
                  <a:tcPr/>
                </a:tc>
                <a:tc>
                  <a:txBody>
                    <a:bodyPr/>
                    <a:lstStyle/>
                    <a:p>
                      <a:r>
                        <a:rPr lang="ru-RU" dirty="0"/>
                        <a:t>11,5%</a:t>
                      </a:r>
                    </a:p>
                  </a:txBody>
                  <a:tcPr/>
                </a:tc>
                <a:tc>
                  <a:txBody>
                    <a:bodyPr/>
                    <a:lstStyle/>
                    <a:p>
                      <a:r>
                        <a:rPr lang="ru-RU" b="1" dirty="0">
                          <a:solidFill>
                            <a:srgbClr val="FF0000"/>
                          </a:solidFill>
                        </a:rPr>
                        <a:t>3,74</a:t>
                      </a:r>
                    </a:p>
                  </a:txBody>
                  <a:tcPr/>
                </a:tc>
                <a:tc>
                  <a:txBody>
                    <a:bodyPr/>
                    <a:lstStyle/>
                    <a:p>
                      <a:r>
                        <a:rPr lang="ru-RU" b="1" dirty="0">
                          <a:solidFill>
                            <a:srgbClr val="FF0000"/>
                          </a:solidFill>
                        </a:rPr>
                        <a:t>64,1%</a:t>
                      </a:r>
                    </a:p>
                  </a:txBody>
                  <a:tcPr/>
                </a:tc>
                <a:tc>
                  <a:txBody>
                    <a:bodyPr/>
                    <a:lstStyle/>
                    <a:p>
                      <a:r>
                        <a:rPr lang="ru-RU" b="1" dirty="0">
                          <a:solidFill>
                            <a:srgbClr val="FF0000"/>
                          </a:solidFill>
                        </a:rPr>
                        <a:t>98,72</a:t>
                      </a:r>
                    </a:p>
                  </a:txBody>
                  <a:tcPr/>
                </a:tc>
                <a:extLst>
                  <a:ext uri="{0D108BD9-81ED-4DB2-BD59-A6C34878D82A}">
                    <a16:rowId xmlns:a16="http://schemas.microsoft.com/office/drawing/2014/main" xmlns="" val="10004"/>
                  </a:ext>
                </a:extLst>
              </a:tr>
              <a:tr h="3708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10005"/>
                  </a:ext>
                </a:extLst>
              </a:tr>
            </a:tbl>
          </a:graphicData>
        </a:graphic>
      </p:graphicFrame>
      <p:sp>
        <p:nvSpPr>
          <p:cNvPr id="5" name="Прямоугольник 4"/>
          <p:cNvSpPr/>
          <p:nvPr/>
        </p:nvSpPr>
        <p:spPr>
          <a:xfrm>
            <a:off x="395536" y="3789040"/>
            <a:ext cx="8280920" cy="2246769"/>
          </a:xfrm>
          <a:prstGeom prst="rect">
            <a:avLst/>
          </a:prstGeom>
        </p:spPr>
        <p:txBody>
          <a:bodyPr wrap="square">
            <a:spAutoFit/>
          </a:bodyPr>
          <a:lstStyle/>
          <a:p>
            <a:r>
              <a:rPr lang="ru-RU" sz="2000" b="1" dirty="0">
                <a:solidFill>
                  <a:prstClr val="black"/>
                </a:solidFill>
              </a:rPr>
              <a:t>качественные результаты </a:t>
            </a:r>
            <a:r>
              <a:rPr lang="ru-RU" sz="2000" b="1" dirty="0" err="1">
                <a:solidFill>
                  <a:prstClr val="black"/>
                </a:solidFill>
              </a:rPr>
              <a:t>ВПР</a:t>
            </a:r>
            <a:r>
              <a:rPr lang="ru-RU" sz="2000" b="1" dirty="0">
                <a:solidFill>
                  <a:prstClr val="black"/>
                </a:solidFill>
              </a:rPr>
              <a:t> по окружающему миру в параллели 4-х классов достаточно высокие: </a:t>
            </a:r>
          </a:p>
          <a:p>
            <a:r>
              <a:rPr lang="ru-RU" sz="2000" dirty="0">
                <a:solidFill>
                  <a:prstClr val="black"/>
                </a:solidFill>
              </a:rPr>
              <a:t> процент обучающихся, достигших базового уровня, 34,6% (27 человек), </a:t>
            </a:r>
          </a:p>
          <a:p>
            <a:r>
              <a:rPr lang="ru-RU" sz="2000" dirty="0">
                <a:solidFill>
                  <a:prstClr val="black"/>
                </a:solidFill>
              </a:rPr>
              <a:t> повышенного уровня 52,6% (41 человек) и высокого уровня - 11,54% (9 человек). </a:t>
            </a:r>
          </a:p>
          <a:p>
            <a:r>
              <a:rPr lang="ru-RU" sz="2000" dirty="0">
                <a:solidFill>
                  <a:prstClr val="black"/>
                </a:solidFill>
              </a:rPr>
              <a:t> Процент учащихся, не достигших базового уровня подготовки, составил 1,3% (1 человек – учащийся с </a:t>
            </a:r>
            <a:r>
              <a:rPr lang="ru-RU" sz="2000" dirty="0" err="1">
                <a:solidFill>
                  <a:prstClr val="black"/>
                </a:solidFill>
              </a:rPr>
              <a:t>ОВЗ</a:t>
            </a:r>
            <a:r>
              <a:rPr lang="ru-RU" sz="2000" dirty="0">
                <a:solidFill>
                  <a:prstClr val="black"/>
                </a:solidFill>
              </a:rPr>
              <a:t>). </a:t>
            </a:r>
          </a:p>
        </p:txBody>
      </p:sp>
    </p:spTree>
    <p:extLst>
      <p:ext uri="{BB962C8B-B14F-4D97-AF65-F5344CB8AC3E}">
        <p14:creationId xmlns:p14="http://schemas.microsoft.com/office/powerpoint/2010/main" val="80440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lstStyle/>
          <a:p>
            <a:r>
              <a:rPr lang="ru-RU" sz="2800" b="1" dirty="0" smtClean="0">
                <a:solidFill>
                  <a:srgbClr val="7030A0"/>
                </a:solidFill>
                <a:latin typeface="Times New Roman" pitchFamily="18" charset="0"/>
                <a:cs typeface="Times New Roman" pitchFamily="18" charset="0"/>
              </a:rPr>
              <a:t>Выявление дефицитов</a:t>
            </a:r>
            <a:endParaRPr lang="ru-RU" sz="2800" b="1" dirty="0">
              <a:solidFill>
                <a:srgbClr val="7030A0"/>
              </a:solidFill>
              <a:latin typeface="Times New Roman" pitchFamily="18" charset="0"/>
              <a:cs typeface="Times New Roman" pitchFamily="18" charset="0"/>
            </a:endParaRPr>
          </a:p>
        </p:txBody>
      </p:sp>
      <p:pic>
        <p:nvPicPr>
          <p:cNvPr id="80898" name="Picture 2"/>
          <p:cNvPicPr>
            <a:picLocks noGrp="1" noChangeAspect="1" noChangeArrowheads="1"/>
          </p:cNvPicPr>
          <p:nvPr>
            <p:ph idx="1"/>
          </p:nvPr>
        </p:nvPicPr>
        <p:blipFill>
          <a:blip r:embed="rId2"/>
          <a:srcRect/>
          <a:stretch>
            <a:fillRect/>
          </a:stretch>
        </p:blipFill>
        <p:spPr bwMode="auto">
          <a:xfrm>
            <a:off x="214281" y="785795"/>
            <a:ext cx="8643999" cy="2786082"/>
          </a:xfrm>
          <a:prstGeom prst="rect">
            <a:avLst/>
          </a:prstGeom>
          <a:noFill/>
          <a:ln w="9525">
            <a:noFill/>
            <a:miter lim="800000"/>
            <a:headEnd/>
            <a:tailEnd/>
          </a:ln>
          <a:effectLst/>
        </p:spPr>
      </p:pic>
      <p:sp>
        <p:nvSpPr>
          <p:cNvPr id="5" name="Прямоугольник 4"/>
          <p:cNvSpPr/>
          <p:nvPr/>
        </p:nvSpPr>
        <p:spPr>
          <a:xfrm>
            <a:off x="214282" y="3786190"/>
            <a:ext cx="8929718" cy="2862322"/>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Задание 3 </a:t>
            </a:r>
            <a:r>
              <a:rPr lang="ru-RU" sz="2000" dirty="0" smtClean="0">
                <a:latin typeface="Times New Roman" pitchFamily="18" charset="0"/>
                <a:cs typeface="Times New Roman" pitchFamily="18" charset="0"/>
              </a:rPr>
              <a:t>построено на основе графического представления статистической информации. Оно нацелено на проверку </a:t>
            </a:r>
            <a:r>
              <a:rPr lang="ru-RU" sz="2000" b="1" dirty="0" smtClean="0">
                <a:latin typeface="Times New Roman" pitchFamily="18" charset="0"/>
                <a:cs typeface="Times New Roman" pitchFamily="18" charset="0"/>
              </a:rPr>
              <a:t>умения осуществлять поиск социальной информации, представленной в различных знаковых системах (диаграмма)</a:t>
            </a:r>
            <a:r>
              <a:rPr lang="ru-RU" sz="2000" dirty="0" smtClean="0">
                <a:latin typeface="Times New Roman" pitchFamily="18" charset="0"/>
                <a:cs typeface="Times New Roman" pitchFamily="18" charset="0"/>
              </a:rPr>
              <a:t>, и состоит из двух частей. В первой части обучающемуся требуется </a:t>
            </a:r>
            <a:r>
              <a:rPr lang="ru-RU" sz="2000" b="1" dirty="0" smtClean="0">
                <a:latin typeface="Times New Roman" pitchFamily="18" charset="0"/>
                <a:cs typeface="Times New Roman" pitchFamily="18" charset="0"/>
              </a:rPr>
              <a:t>проанализировать предложенную информацию, определить наиболее/наименее популярное мнение по заданной тематике и высказать предположение о причинах соответствующего выбора опрошенных</a:t>
            </a:r>
            <a:r>
              <a:rPr lang="ru-RU" sz="2000" dirty="0" smtClean="0">
                <a:latin typeface="Times New Roman" pitchFamily="18" charset="0"/>
                <a:cs typeface="Times New Roman" pitchFamily="18" charset="0"/>
              </a:rPr>
              <a:t>. Во второй части задания нужно </a:t>
            </a:r>
            <a:r>
              <a:rPr lang="ru-RU" sz="2000" b="1" dirty="0" smtClean="0">
                <a:latin typeface="Times New Roman" pitchFamily="18" charset="0"/>
                <a:cs typeface="Times New Roman" pitchFamily="18" charset="0"/>
              </a:rPr>
              <a:t>дать собственный ответ на поставленный в ходе социологического исследования вопрос. </a:t>
            </a:r>
            <a:endParaRPr lang="ru-RU" sz="200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116632"/>
            <a:ext cx="8229600" cy="792088"/>
          </a:xfrm>
        </p:spPr>
        <p:txBody>
          <a:bodyPr>
            <a:normAutofit/>
          </a:bodyPr>
          <a:lstStyle/>
          <a:p>
            <a:r>
              <a:rPr lang="ru-RU" sz="3200" b="1" dirty="0">
                <a:solidFill>
                  <a:srgbClr val="0070C0"/>
                </a:solidFill>
                <a:latin typeface="Times New Roman" panose="02020603050405020304" pitchFamily="18" charset="0"/>
                <a:cs typeface="Times New Roman" panose="02020603050405020304" pitchFamily="18" charset="0"/>
              </a:rPr>
              <a:t>Выводы по результатам ВПР</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412776"/>
            <a:ext cx="8784976" cy="5184576"/>
          </a:xfrm>
        </p:spPr>
        <p:txBody>
          <a:bodyPr>
            <a:normAutofit/>
          </a:bodyPr>
          <a:lstStyle/>
          <a:p>
            <a:endParaRPr lang="ru-RU" sz="2800" dirty="0">
              <a:solidFill>
                <a:srgbClr val="000000"/>
              </a:solidFill>
              <a:latin typeface="HelveticaNeue"/>
            </a:endParaRPr>
          </a:p>
          <a:p>
            <a:endParaRPr lang="ru-RU" sz="2800" dirty="0">
              <a:solidFill>
                <a:srgbClr val="000000"/>
              </a:solidFill>
              <a:latin typeface="HelveticaNeue"/>
            </a:endParaRPr>
          </a:p>
          <a:p>
            <a:endParaRPr lang="ru-RU" sz="2800" dirty="0">
              <a:solidFill>
                <a:srgbClr val="000000"/>
              </a:solidFill>
              <a:latin typeface="HelveticaNeue"/>
            </a:endParaRPr>
          </a:p>
          <a:p>
            <a:endParaRPr lang="ru-RU" sz="2200" dirty="0">
              <a:solidFill>
                <a:srgbClr val="000000"/>
              </a:solidFill>
              <a:latin typeface="HelveticaNeue"/>
            </a:endParaRPr>
          </a:p>
          <a:p>
            <a:endParaRPr lang="ru-RU" sz="2200" dirty="0">
              <a:solidFill>
                <a:srgbClr val="000000"/>
              </a:solidFill>
              <a:latin typeface="HelveticaNeue"/>
            </a:endParaRPr>
          </a:p>
          <a:p>
            <a:endParaRPr lang="ru-RU" sz="2200" dirty="0">
              <a:solidFill>
                <a:srgbClr val="000000"/>
              </a:solidFill>
              <a:latin typeface="HelveticaNeue"/>
            </a:endParaRPr>
          </a:p>
          <a:p>
            <a:endParaRPr lang="ru-RU" sz="2200" dirty="0">
              <a:solidFill>
                <a:srgbClr val="000000"/>
              </a:solidFill>
              <a:latin typeface="HelveticaNeue"/>
            </a:endParaRPr>
          </a:p>
          <a:p>
            <a:endParaRPr lang="ru-RU" sz="2200" dirty="0">
              <a:solidFill>
                <a:srgbClr val="000000"/>
              </a:solidFill>
              <a:latin typeface="HelveticaNeue"/>
            </a:endParaRPr>
          </a:p>
        </p:txBody>
      </p:sp>
      <p:sp>
        <p:nvSpPr>
          <p:cNvPr id="4" name="Прямоугольник 3"/>
          <p:cNvSpPr/>
          <p:nvPr/>
        </p:nvSpPr>
        <p:spPr>
          <a:xfrm>
            <a:off x="395536" y="1052736"/>
            <a:ext cx="8352928" cy="3168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a:p>
            <a:pPr marL="274320" lvl="0" indent="-274320">
              <a:spcBef>
                <a:spcPct val="20000"/>
              </a:spcBef>
              <a:buClr>
                <a:srgbClr val="0BD0D9"/>
              </a:buClr>
              <a:buSzPct val="95000"/>
              <a:buFont typeface="Wingdings 2"/>
              <a:buChar char=""/>
            </a:pPr>
            <a:endParaRPr lang="ru-RU" sz="2400" b="1" dirty="0">
              <a:solidFill>
                <a:srgbClr val="000000"/>
              </a:solidFill>
              <a:latin typeface="Times New Roman" panose="02020603050405020304" pitchFamily="18" charset="0"/>
              <a:cs typeface="Times New Roman" panose="02020603050405020304" pitchFamily="18" charset="0"/>
            </a:endParaRPr>
          </a:p>
          <a:p>
            <a:pPr marL="274320" lvl="0" indent="-274320">
              <a:spcBef>
                <a:spcPct val="20000"/>
              </a:spcBef>
              <a:buClr>
                <a:srgbClr val="0BD0D9"/>
              </a:buClr>
              <a:buSzPct val="95000"/>
              <a:buFont typeface="Wingdings 2"/>
              <a:buChar char=""/>
            </a:pPr>
            <a:r>
              <a:rPr lang="ru-RU" sz="2400" b="1" dirty="0">
                <a:solidFill>
                  <a:srgbClr val="000000"/>
                </a:solidFill>
                <a:latin typeface="Times New Roman" panose="02020603050405020304" pitchFamily="18" charset="0"/>
                <a:cs typeface="Times New Roman" panose="02020603050405020304" pitchFamily="18" charset="0"/>
              </a:rPr>
              <a:t>Необъективные результаты</a:t>
            </a:r>
          </a:p>
          <a:p>
            <a:pPr marL="274320" lvl="0" indent="-274320">
              <a:spcBef>
                <a:spcPct val="20000"/>
              </a:spcBef>
              <a:buClr>
                <a:srgbClr val="0BD0D9"/>
              </a:buClr>
              <a:buSzPct val="95000"/>
              <a:buFont typeface="Wingdings 2"/>
              <a:buChar char=""/>
            </a:pPr>
            <a:r>
              <a:rPr lang="ru-RU" sz="2400" b="1" dirty="0">
                <a:solidFill>
                  <a:srgbClr val="000000"/>
                </a:solidFill>
                <a:latin typeface="Times New Roman" panose="02020603050405020304" pitchFamily="18" charset="0"/>
                <a:cs typeface="Times New Roman" panose="02020603050405020304" pitchFamily="18" charset="0"/>
              </a:rPr>
              <a:t>Неэффективное использование результатов</a:t>
            </a:r>
          </a:p>
          <a:p>
            <a:pPr marL="274320" lvl="0" indent="-274320">
              <a:spcBef>
                <a:spcPct val="20000"/>
              </a:spcBef>
              <a:buClr>
                <a:srgbClr val="0BD0D9"/>
              </a:buClr>
              <a:buSzPct val="95000"/>
              <a:buFont typeface="Wingdings 2"/>
              <a:buChar char=""/>
            </a:pPr>
            <a:r>
              <a:rPr lang="ru-RU" sz="2400" b="1" dirty="0">
                <a:solidFill>
                  <a:srgbClr val="000000"/>
                </a:solidFill>
                <a:latin typeface="Times New Roman" panose="02020603050405020304" pitchFamily="18" charset="0"/>
                <a:cs typeface="Times New Roman" panose="02020603050405020304" pitchFamily="18" charset="0"/>
              </a:rPr>
              <a:t>Неумение анализировать полученные результаты</a:t>
            </a:r>
          </a:p>
          <a:p>
            <a:pPr marL="274320" lvl="0" indent="-274320">
              <a:spcBef>
                <a:spcPct val="20000"/>
              </a:spcBef>
              <a:buClr>
                <a:srgbClr val="0BD0D9"/>
              </a:buClr>
              <a:buSzPct val="95000"/>
              <a:buFont typeface="Wingdings 2"/>
              <a:buChar char=""/>
            </a:pPr>
            <a:r>
              <a:rPr lang="ru-RU" sz="2400" b="1" dirty="0">
                <a:solidFill>
                  <a:schemeClr val="tx1"/>
                </a:solidFill>
                <a:latin typeface="Times New Roman" panose="02020603050405020304" pitchFamily="18" charset="0"/>
                <a:cs typeface="Times New Roman" panose="02020603050405020304" pitchFamily="18" charset="0"/>
              </a:rPr>
              <a:t>Негативное влияние непрофессиональных управленческих действий на муниципальном уровне: неоправданное поощрение 100% успеваемости, наказание за низкие результаты</a:t>
            </a:r>
          </a:p>
          <a:p>
            <a:pPr lvl="0">
              <a:spcBef>
                <a:spcPct val="20000"/>
              </a:spcBef>
              <a:buClr>
                <a:srgbClr val="0BD0D9"/>
              </a:buClr>
              <a:buSzPct val="95000"/>
            </a:pPr>
            <a:endParaRPr lang="ru-RU" sz="2000" dirty="0">
              <a:solidFill>
                <a:prstClr val="black"/>
              </a:solidFill>
              <a:latin typeface="Times New Roman" panose="02020603050405020304" pitchFamily="18" charset="0"/>
              <a:cs typeface="Times New Roman" panose="02020603050405020304" pitchFamily="18" charset="0"/>
            </a:endParaRPr>
          </a:p>
          <a:p>
            <a:pPr algn="ctr"/>
            <a:endParaRPr lang="ru-RU" dirty="0"/>
          </a:p>
          <a:p>
            <a:pPr algn="ctr"/>
            <a:endParaRPr lang="ru-RU" dirty="0"/>
          </a:p>
        </p:txBody>
      </p:sp>
      <p:sp>
        <p:nvSpPr>
          <p:cNvPr id="5" name="Объект 2">
            <a:extLst>
              <a:ext uri="{FF2B5EF4-FFF2-40B4-BE49-F238E27FC236}">
                <a16:creationId xmlns:a16="http://schemas.microsoft.com/office/drawing/2014/main" xmlns="" id="{EE37358E-D872-43FA-AF15-96174DCC361E}"/>
              </a:ext>
            </a:extLst>
          </p:cNvPr>
          <p:cNvSpPr txBox="1">
            <a:spLocks/>
          </p:cNvSpPr>
          <p:nvPr/>
        </p:nvSpPr>
        <p:spPr bwMode="auto">
          <a:xfrm>
            <a:off x="179512" y="4221088"/>
            <a:ext cx="8784976"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3600" b="1" dirty="0">
                <a:solidFill>
                  <a:srgbClr val="002060"/>
                </a:solidFill>
              </a:rPr>
              <a:t>Сергей Кравцов:</a:t>
            </a:r>
          </a:p>
          <a:p>
            <a:r>
              <a:rPr lang="ru-RU" b="1" dirty="0">
                <a:solidFill>
                  <a:srgbClr val="002060"/>
                </a:solidFill>
              </a:rPr>
              <a:t>«Очень важно, чтобы результаты исследований и оценочных процедур в образовании использовались для развития качества образования, а не служили неким элементом административного воздействия. Оценочные процедуры должны выявлять те проблемы, которые есть, и дальше с ними нужно работать, а не просто выстроить рейтинг школ, учителей и непонятно, что дальше с этим делать»</a:t>
            </a:r>
          </a:p>
          <a:p>
            <a:endParaRPr lang="ru-RU" dirty="0"/>
          </a:p>
        </p:txBody>
      </p:sp>
    </p:spTree>
    <p:extLst>
      <p:ext uri="{BB962C8B-B14F-4D97-AF65-F5344CB8AC3E}">
        <p14:creationId xmlns:p14="http://schemas.microsoft.com/office/powerpoint/2010/main" val="26532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0"/>
          </a:xfrm>
        </p:spPr>
        <p:txBody>
          <a:bodyPr>
            <a:normAutofit fontScale="90000"/>
          </a:bodyPr>
          <a:lstStyle/>
          <a:p>
            <a:r>
              <a:rPr lang="ru-RU" b="1" dirty="0" err="1" smtClean="0">
                <a:solidFill>
                  <a:srgbClr val="FF0000"/>
                </a:solidFill>
              </a:rPr>
              <a:t>НИКО</a:t>
            </a:r>
            <a:r>
              <a:rPr lang="ru-RU" b="1" dirty="0" smtClean="0">
                <a:solidFill>
                  <a:srgbClr val="FF0000"/>
                </a:solidFill>
              </a:rPr>
              <a:t>: история 6 и 8 классы  </a:t>
            </a:r>
            <a:endParaRPr lang="ru-RU" b="1" dirty="0">
              <a:solidFill>
                <a:srgbClr val="FF0000"/>
              </a:solidFill>
            </a:endParaRPr>
          </a:p>
        </p:txBody>
      </p:sp>
      <p:graphicFrame>
        <p:nvGraphicFramePr>
          <p:cNvPr id="4" name="Содержимое 3"/>
          <p:cNvGraphicFramePr>
            <a:graphicFrameLocks noGrp="1"/>
          </p:cNvGraphicFramePr>
          <p:nvPr>
            <p:ph idx="1"/>
          </p:nvPr>
        </p:nvGraphicFramePr>
        <p:xfrm>
          <a:off x="467544" y="1700808"/>
          <a:ext cx="8229600" cy="1656183"/>
        </p:xfrm>
        <a:graphic>
          <a:graphicData uri="http://schemas.openxmlformats.org/drawingml/2006/table">
            <a:tbl>
              <a:tblPr firstRow="1" bandRow="1">
                <a:tableStyleId>{5C22544A-7EE6-4342-B048-85BDC9FD1C3A}</a:tableStyleId>
              </a:tblPr>
              <a:tblGrid>
                <a:gridCol w="2736304"/>
                <a:gridCol w="1152128"/>
                <a:gridCol w="1440160"/>
                <a:gridCol w="1512168"/>
                <a:gridCol w="1388840"/>
              </a:tblGrid>
              <a:tr h="552061">
                <a:tc>
                  <a:txBody>
                    <a:bodyPr/>
                    <a:lstStyle/>
                    <a:p>
                      <a:r>
                        <a:rPr lang="ru-RU" sz="2400" dirty="0" smtClean="0"/>
                        <a:t>Отметка </a:t>
                      </a:r>
                      <a:r>
                        <a:rPr lang="ru-RU" sz="2400" dirty="0" err="1" smtClean="0"/>
                        <a:t>НИКО</a:t>
                      </a:r>
                      <a:endParaRPr lang="ru-RU" sz="2400" dirty="0"/>
                    </a:p>
                  </a:txBody>
                  <a:tcPr/>
                </a:tc>
                <a:tc>
                  <a:txBody>
                    <a:bodyPr/>
                    <a:lstStyle/>
                    <a:p>
                      <a:pPr algn="ctr"/>
                      <a:r>
                        <a:rPr lang="ru-RU" sz="2400" b="1" dirty="0" smtClean="0"/>
                        <a:t>«2»</a:t>
                      </a:r>
                      <a:endParaRPr lang="ru-RU" sz="2400" b="1" dirty="0"/>
                    </a:p>
                  </a:txBody>
                  <a:tcPr/>
                </a:tc>
                <a:tc>
                  <a:txBody>
                    <a:bodyPr/>
                    <a:lstStyle/>
                    <a:p>
                      <a:pPr algn="ctr"/>
                      <a:r>
                        <a:rPr lang="ru-RU" sz="2400" b="1" dirty="0" smtClean="0"/>
                        <a:t>«3»</a:t>
                      </a:r>
                      <a:endParaRPr lang="ru-RU" sz="2400" b="1" dirty="0"/>
                    </a:p>
                  </a:txBody>
                  <a:tcPr/>
                </a:tc>
                <a:tc>
                  <a:txBody>
                    <a:bodyPr/>
                    <a:lstStyle/>
                    <a:p>
                      <a:pPr algn="ctr"/>
                      <a:r>
                        <a:rPr lang="ru-RU" sz="2400" b="1" dirty="0" smtClean="0"/>
                        <a:t>«4»</a:t>
                      </a:r>
                      <a:endParaRPr lang="ru-RU" sz="2400" b="1" dirty="0"/>
                    </a:p>
                  </a:txBody>
                  <a:tcPr/>
                </a:tc>
                <a:tc>
                  <a:txBody>
                    <a:bodyPr/>
                    <a:lstStyle/>
                    <a:p>
                      <a:pPr algn="ctr"/>
                      <a:r>
                        <a:rPr lang="ru-RU" sz="2400" b="1" dirty="0" smtClean="0"/>
                        <a:t>«5»</a:t>
                      </a:r>
                      <a:endParaRPr lang="ru-RU" sz="2400" b="1" dirty="0"/>
                    </a:p>
                  </a:txBody>
                  <a:tcPr/>
                </a:tc>
              </a:tr>
              <a:tr h="552061">
                <a:tc>
                  <a:txBody>
                    <a:bodyPr/>
                    <a:lstStyle/>
                    <a:p>
                      <a:r>
                        <a:rPr lang="ru-RU" sz="2400" dirty="0" smtClean="0">
                          <a:solidFill>
                            <a:srgbClr val="002060"/>
                          </a:solidFill>
                        </a:rPr>
                        <a:t>Диапазон баллов</a:t>
                      </a:r>
                      <a:endParaRPr lang="ru-RU" sz="2400" dirty="0">
                        <a:solidFill>
                          <a:srgbClr val="002060"/>
                        </a:solidFill>
                      </a:endParaRPr>
                    </a:p>
                  </a:txBody>
                  <a:tcPr/>
                </a:tc>
                <a:tc>
                  <a:txBody>
                    <a:bodyPr/>
                    <a:lstStyle/>
                    <a:p>
                      <a:pPr algn="ctr"/>
                      <a:r>
                        <a:rPr lang="ru-RU" sz="2400" b="1" dirty="0" smtClean="0">
                          <a:solidFill>
                            <a:srgbClr val="002060"/>
                          </a:solidFill>
                        </a:rPr>
                        <a:t>0 - 3</a:t>
                      </a:r>
                      <a:endParaRPr lang="ru-RU" sz="2400" b="1" dirty="0">
                        <a:solidFill>
                          <a:srgbClr val="002060"/>
                        </a:solidFill>
                      </a:endParaRPr>
                    </a:p>
                  </a:txBody>
                  <a:tcPr/>
                </a:tc>
                <a:tc>
                  <a:txBody>
                    <a:bodyPr/>
                    <a:lstStyle/>
                    <a:p>
                      <a:pPr algn="ctr"/>
                      <a:r>
                        <a:rPr lang="ru-RU" sz="2400" b="1" dirty="0" smtClean="0">
                          <a:solidFill>
                            <a:srgbClr val="002060"/>
                          </a:solidFill>
                        </a:rPr>
                        <a:t>4 - 8</a:t>
                      </a:r>
                      <a:endParaRPr lang="ru-RU" sz="2400" b="1" dirty="0">
                        <a:solidFill>
                          <a:srgbClr val="002060"/>
                        </a:solidFill>
                      </a:endParaRPr>
                    </a:p>
                  </a:txBody>
                  <a:tcPr/>
                </a:tc>
                <a:tc>
                  <a:txBody>
                    <a:bodyPr/>
                    <a:lstStyle/>
                    <a:p>
                      <a:pPr algn="ctr"/>
                      <a:r>
                        <a:rPr lang="ru-RU" sz="2400" b="1" dirty="0" smtClean="0">
                          <a:solidFill>
                            <a:srgbClr val="002060"/>
                          </a:solidFill>
                        </a:rPr>
                        <a:t>9 - 12</a:t>
                      </a:r>
                      <a:endParaRPr lang="ru-RU" sz="2400" b="1" dirty="0">
                        <a:solidFill>
                          <a:srgbClr val="002060"/>
                        </a:solidFill>
                      </a:endParaRPr>
                    </a:p>
                  </a:txBody>
                  <a:tcPr/>
                </a:tc>
                <a:tc>
                  <a:txBody>
                    <a:bodyPr/>
                    <a:lstStyle/>
                    <a:p>
                      <a:pPr algn="ctr"/>
                      <a:r>
                        <a:rPr lang="ru-RU" sz="2400" b="1" dirty="0" smtClean="0">
                          <a:solidFill>
                            <a:srgbClr val="002060"/>
                          </a:solidFill>
                        </a:rPr>
                        <a:t>13 - 16</a:t>
                      </a:r>
                      <a:endParaRPr lang="ru-RU" sz="2400" b="1" dirty="0">
                        <a:solidFill>
                          <a:srgbClr val="002060"/>
                        </a:solidFill>
                      </a:endParaRPr>
                    </a:p>
                  </a:txBody>
                  <a:tcPr/>
                </a:tc>
              </a:tr>
              <a:tr h="552061">
                <a:tc>
                  <a:txBody>
                    <a:bodyPr/>
                    <a:lstStyle/>
                    <a:p>
                      <a:r>
                        <a:rPr lang="ru-RU" sz="2400" dirty="0" smtClean="0">
                          <a:solidFill>
                            <a:srgbClr val="002060"/>
                          </a:solidFill>
                        </a:rPr>
                        <a:t>Диапазон баллов</a:t>
                      </a:r>
                      <a:endParaRPr lang="ru-RU" sz="2400" dirty="0">
                        <a:solidFill>
                          <a:srgbClr val="002060"/>
                        </a:solidFill>
                      </a:endParaRPr>
                    </a:p>
                  </a:txBody>
                  <a:tcPr/>
                </a:tc>
                <a:tc>
                  <a:txBody>
                    <a:bodyPr/>
                    <a:lstStyle/>
                    <a:p>
                      <a:pPr algn="ctr"/>
                      <a:r>
                        <a:rPr lang="ru-RU" sz="2400" b="1" dirty="0" smtClean="0">
                          <a:solidFill>
                            <a:srgbClr val="002060"/>
                          </a:solidFill>
                        </a:rPr>
                        <a:t>33%</a:t>
                      </a:r>
                      <a:endParaRPr lang="ru-RU" sz="2400" b="1" dirty="0">
                        <a:solidFill>
                          <a:srgbClr val="002060"/>
                        </a:solidFill>
                      </a:endParaRPr>
                    </a:p>
                  </a:txBody>
                  <a:tcPr/>
                </a:tc>
                <a:tc>
                  <a:txBody>
                    <a:bodyPr/>
                    <a:lstStyle/>
                    <a:p>
                      <a:pPr algn="ctr"/>
                      <a:r>
                        <a:rPr lang="ru-RU" sz="2400" b="1" dirty="0" smtClean="0">
                          <a:solidFill>
                            <a:srgbClr val="002060"/>
                          </a:solidFill>
                        </a:rPr>
                        <a:t>47%</a:t>
                      </a:r>
                      <a:endParaRPr lang="ru-RU" sz="2400" b="1" dirty="0">
                        <a:solidFill>
                          <a:srgbClr val="002060"/>
                        </a:solidFill>
                      </a:endParaRPr>
                    </a:p>
                  </a:txBody>
                  <a:tcPr/>
                </a:tc>
                <a:tc>
                  <a:txBody>
                    <a:bodyPr/>
                    <a:lstStyle/>
                    <a:p>
                      <a:pPr algn="ctr"/>
                      <a:r>
                        <a:rPr lang="ru-RU" sz="2400" b="1" dirty="0" smtClean="0">
                          <a:solidFill>
                            <a:srgbClr val="002060"/>
                          </a:solidFill>
                        </a:rPr>
                        <a:t>18%</a:t>
                      </a:r>
                      <a:endParaRPr lang="ru-RU" sz="2400" b="1" dirty="0">
                        <a:solidFill>
                          <a:srgbClr val="002060"/>
                        </a:solidFill>
                      </a:endParaRPr>
                    </a:p>
                  </a:txBody>
                  <a:tcPr/>
                </a:tc>
                <a:tc>
                  <a:txBody>
                    <a:bodyPr/>
                    <a:lstStyle/>
                    <a:p>
                      <a:pPr algn="ctr"/>
                      <a:r>
                        <a:rPr lang="ru-RU" sz="2400" b="1" dirty="0" smtClean="0">
                          <a:solidFill>
                            <a:srgbClr val="002060"/>
                          </a:solidFill>
                        </a:rPr>
                        <a:t>2%</a:t>
                      </a:r>
                      <a:endParaRPr lang="ru-RU" sz="2400" b="1" dirty="0">
                        <a:solidFill>
                          <a:srgbClr val="002060"/>
                        </a:solidFill>
                      </a:endParaRPr>
                    </a:p>
                  </a:txBody>
                  <a:tcPr/>
                </a:tc>
              </a:tr>
            </a:tbl>
          </a:graphicData>
        </a:graphic>
      </p:graphicFrame>
      <p:graphicFrame>
        <p:nvGraphicFramePr>
          <p:cNvPr id="5" name="Таблица 4"/>
          <p:cNvGraphicFramePr>
            <a:graphicFrameLocks noGrp="1"/>
          </p:cNvGraphicFramePr>
          <p:nvPr/>
        </p:nvGraphicFramePr>
        <p:xfrm>
          <a:off x="539552" y="4581128"/>
          <a:ext cx="8208911" cy="1493940"/>
        </p:xfrm>
        <a:graphic>
          <a:graphicData uri="http://schemas.openxmlformats.org/drawingml/2006/table">
            <a:tbl>
              <a:tblPr firstRow="1" bandRow="1">
                <a:tableStyleId>{5C22544A-7EE6-4342-B048-85BDC9FD1C3A}</a:tableStyleId>
              </a:tblPr>
              <a:tblGrid>
                <a:gridCol w="2638580"/>
                <a:gridCol w="1099408"/>
                <a:gridCol w="1539171"/>
                <a:gridCol w="1539171"/>
                <a:gridCol w="1392581"/>
              </a:tblGrid>
              <a:tr h="435710">
                <a:tc>
                  <a:txBody>
                    <a:bodyPr/>
                    <a:lstStyle/>
                    <a:p>
                      <a:r>
                        <a:rPr lang="ru-RU" sz="2400" dirty="0" smtClean="0"/>
                        <a:t>Отметка </a:t>
                      </a:r>
                      <a:r>
                        <a:rPr lang="ru-RU" sz="2400" dirty="0" err="1" smtClean="0"/>
                        <a:t>НИКО</a:t>
                      </a:r>
                      <a:endParaRPr lang="ru-RU" sz="2400" dirty="0"/>
                    </a:p>
                  </a:txBody>
                  <a:tcPr/>
                </a:tc>
                <a:tc>
                  <a:txBody>
                    <a:bodyPr/>
                    <a:lstStyle/>
                    <a:p>
                      <a:pPr algn="ctr"/>
                      <a:r>
                        <a:rPr lang="ru-RU" sz="2400" b="1" dirty="0" smtClean="0"/>
                        <a:t>«2»</a:t>
                      </a:r>
                      <a:endParaRPr lang="ru-RU" sz="2400" b="1" dirty="0"/>
                    </a:p>
                  </a:txBody>
                  <a:tcPr/>
                </a:tc>
                <a:tc>
                  <a:txBody>
                    <a:bodyPr/>
                    <a:lstStyle/>
                    <a:p>
                      <a:pPr algn="ctr"/>
                      <a:r>
                        <a:rPr lang="ru-RU" sz="2400" b="1" dirty="0" smtClean="0"/>
                        <a:t>«3»</a:t>
                      </a:r>
                      <a:endParaRPr lang="ru-RU" sz="2400" b="1" dirty="0"/>
                    </a:p>
                  </a:txBody>
                  <a:tcPr/>
                </a:tc>
                <a:tc>
                  <a:txBody>
                    <a:bodyPr/>
                    <a:lstStyle/>
                    <a:p>
                      <a:pPr algn="ctr"/>
                      <a:r>
                        <a:rPr lang="ru-RU" sz="2400" b="1" dirty="0" smtClean="0"/>
                        <a:t>«4»</a:t>
                      </a:r>
                      <a:endParaRPr lang="ru-RU" sz="2400" b="1" dirty="0"/>
                    </a:p>
                  </a:txBody>
                  <a:tcPr/>
                </a:tc>
                <a:tc>
                  <a:txBody>
                    <a:bodyPr/>
                    <a:lstStyle/>
                    <a:p>
                      <a:pPr algn="ctr"/>
                      <a:r>
                        <a:rPr lang="ru-RU" sz="2400" b="1" dirty="0" smtClean="0"/>
                        <a:t>«5»</a:t>
                      </a:r>
                      <a:endParaRPr lang="ru-RU" sz="2400" b="1" dirty="0"/>
                    </a:p>
                  </a:txBody>
                  <a:tcPr/>
                </a:tc>
              </a:tr>
              <a:tr h="579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rgbClr val="002060"/>
                          </a:solidFill>
                        </a:rPr>
                        <a:t>Диапазон баллов</a:t>
                      </a:r>
                      <a:endParaRPr lang="ru-RU" sz="2400" dirty="0">
                        <a:solidFill>
                          <a:srgbClr val="002060"/>
                        </a:solidFill>
                      </a:endParaRPr>
                    </a:p>
                  </a:txBody>
                  <a:tcPr/>
                </a:tc>
                <a:tc>
                  <a:txBody>
                    <a:bodyPr/>
                    <a:lstStyle/>
                    <a:p>
                      <a:pPr algn="ctr"/>
                      <a:r>
                        <a:rPr lang="ru-RU" sz="2400" b="1" dirty="0" smtClean="0">
                          <a:solidFill>
                            <a:srgbClr val="002060"/>
                          </a:solidFill>
                        </a:rPr>
                        <a:t>0 - 3</a:t>
                      </a:r>
                      <a:endParaRPr lang="ru-RU" sz="2400" b="1" dirty="0">
                        <a:solidFill>
                          <a:srgbClr val="002060"/>
                        </a:solidFill>
                      </a:endParaRPr>
                    </a:p>
                  </a:txBody>
                  <a:tcPr/>
                </a:tc>
                <a:tc>
                  <a:txBody>
                    <a:bodyPr/>
                    <a:lstStyle/>
                    <a:p>
                      <a:pPr algn="ctr"/>
                      <a:r>
                        <a:rPr lang="ru-RU" sz="2400" b="1" dirty="0" smtClean="0">
                          <a:solidFill>
                            <a:srgbClr val="002060"/>
                          </a:solidFill>
                        </a:rPr>
                        <a:t>4 - 10</a:t>
                      </a:r>
                      <a:endParaRPr lang="ru-RU" sz="2400" b="1" dirty="0">
                        <a:solidFill>
                          <a:srgbClr val="002060"/>
                        </a:solidFill>
                      </a:endParaRPr>
                    </a:p>
                  </a:txBody>
                  <a:tcPr/>
                </a:tc>
                <a:tc>
                  <a:txBody>
                    <a:bodyPr/>
                    <a:lstStyle/>
                    <a:p>
                      <a:pPr algn="ctr"/>
                      <a:r>
                        <a:rPr lang="ru-RU" sz="2400" b="1" dirty="0" smtClean="0">
                          <a:solidFill>
                            <a:srgbClr val="002060"/>
                          </a:solidFill>
                        </a:rPr>
                        <a:t>11 - 15</a:t>
                      </a:r>
                      <a:endParaRPr lang="ru-RU" sz="2400" b="1" dirty="0">
                        <a:solidFill>
                          <a:srgbClr val="002060"/>
                        </a:solidFill>
                      </a:endParaRPr>
                    </a:p>
                  </a:txBody>
                  <a:tcPr/>
                </a:tc>
                <a:tc>
                  <a:txBody>
                    <a:bodyPr/>
                    <a:lstStyle/>
                    <a:p>
                      <a:pPr algn="ctr"/>
                      <a:r>
                        <a:rPr lang="ru-RU" sz="2400" b="1" dirty="0" smtClean="0">
                          <a:solidFill>
                            <a:srgbClr val="002060"/>
                          </a:solidFill>
                        </a:rPr>
                        <a:t>16 - 20</a:t>
                      </a:r>
                      <a:endParaRPr lang="ru-RU" sz="2400" b="1" dirty="0">
                        <a:solidFill>
                          <a:srgbClr val="002060"/>
                        </a:solidFill>
                      </a:endParaRPr>
                    </a:p>
                  </a:txBody>
                  <a:tcPr/>
                </a:tc>
              </a:tr>
              <a:tr h="435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solidFill>
                            <a:srgbClr val="002060"/>
                          </a:solidFill>
                        </a:rPr>
                        <a:t>Диапазон баллов</a:t>
                      </a:r>
                      <a:endParaRPr lang="ru-RU" sz="2400" dirty="0">
                        <a:solidFill>
                          <a:srgbClr val="002060"/>
                        </a:solidFill>
                      </a:endParaRPr>
                    </a:p>
                  </a:txBody>
                  <a:tcPr/>
                </a:tc>
                <a:tc>
                  <a:txBody>
                    <a:bodyPr/>
                    <a:lstStyle/>
                    <a:p>
                      <a:pPr algn="ctr"/>
                      <a:r>
                        <a:rPr lang="ru-RU" sz="2400" b="1" dirty="0" smtClean="0">
                          <a:solidFill>
                            <a:srgbClr val="002060"/>
                          </a:solidFill>
                        </a:rPr>
                        <a:t>38%</a:t>
                      </a:r>
                      <a:endParaRPr lang="ru-RU" sz="2400" b="1" dirty="0">
                        <a:solidFill>
                          <a:srgbClr val="002060"/>
                        </a:solidFill>
                      </a:endParaRPr>
                    </a:p>
                  </a:txBody>
                  <a:tcPr/>
                </a:tc>
                <a:tc>
                  <a:txBody>
                    <a:bodyPr/>
                    <a:lstStyle/>
                    <a:p>
                      <a:pPr algn="ctr"/>
                      <a:r>
                        <a:rPr lang="ru-RU" sz="2400" b="1" dirty="0" smtClean="0">
                          <a:solidFill>
                            <a:srgbClr val="002060"/>
                          </a:solidFill>
                        </a:rPr>
                        <a:t>51%</a:t>
                      </a:r>
                      <a:endParaRPr lang="ru-RU" sz="2400" b="1" dirty="0">
                        <a:solidFill>
                          <a:srgbClr val="002060"/>
                        </a:solidFill>
                      </a:endParaRPr>
                    </a:p>
                  </a:txBody>
                  <a:tcPr/>
                </a:tc>
                <a:tc>
                  <a:txBody>
                    <a:bodyPr/>
                    <a:lstStyle/>
                    <a:p>
                      <a:pPr algn="ctr"/>
                      <a:r>
                        <a:rPr lang="ru-RU" sz="2400" b="1" dirty="0" smtClean="0">
                          <a:solidFill>
                            <a:srgbClr val="002060"/>
                          </a:solidFill>
                        </a:rPr>
                        <a:t>11%</a:t>
                      </a:r>
                      <a:endParaRPr lang="ru-RU" sz="2400" b="1" dirty="0">
                        <a:solidFill>
                          <a:srgbClr val="002060"/>
                        </a:solidFill>
                      </a:endParaRPr>
                    </a:p>
                  </a:txBody>
                  <a:tcPr/>
                </a:tc>
                <a:tc>
                  <a:txBody>
                    <a:bodyPr/>
                    <a:lstStyle/>
                    <a:p>
                      <a:pPr algn="ctr"/>
                      <a:r>
                        <a:rPr lang="ru-RU" sz="2400" b="1" dirty="0" smtClean="0">
                          <a:solidFill>
                            <a:srgbClr val="002060"/>
                          </a:solidFill>
                        </a:rPr>
                        <a:t>0%</a:t>
                      </a:r>
                      <a:endParaRPr lang="ru-RU" sz="2400" b="1" dirty="0">
                        <a:solidFill>
                          <a:srgbClr val="002060"/>
                        </a:solidFill>
                      </a:endParaRPr>
                    </a:p>
                  </a:txBody>
                  <a:tcPr/>
                </a:tc>
              </a:tr>
            </a:tbl>
          </a:graphicData>
        </a:graphic>
      </p:graphicFrame>
      <p:sp>
        <p:nvSpPr>
          <p:cNvPr id="6" name="Скругленный прямоугольник 5"/>
          <p:cNvSpPr/>
          <p:nvPr/>
        </p:nvSpPr>
        <p:spPr>
          <a:xfrm>
            <a:off x="683568" y="980728"/>
            <a:ext cx="7848872" cy="5760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rgbClr val="0070C0"/>
                </a:solidFill>
              </a:rPr>
              <a:t>Границы отметок </a:t>
            </a:r>
            <a:r>
              <a:rPr lang="ru-RU" sz="2800" b="1" dirty="0" err="1" smtClean="0">
                <a:solidFill>
                  <a:srgbClr val="0070C0"/>
                </a:solidFill>
              </a:rPr>
              <a:t>НИКО</a:t>
            </a:r>
            <a:r>
              <a:rPr lang="ru-RU" sz="2800" b="1" dirty="0" smtClean="0">
                <a:solidFill>
                  <a:srgbClr val="0070C0"/>
                </a:solidFill>
              </a:rPr>
              <a:t>  по истории в 6 классе</a:t>
            </a:r>
            <a:endParaRPr lang="ru-RU" sz="2800" b="1" dirty="0">
              <a:solidFill>
                <a:srgbClr val="0070C0"/>
              </a:solidFill>
            </a:endParaRPr>
          </a:p>
        </p:txBody>
      </p:sp>
      <p:sp>
        <p:nvSpPr>
          <p:cNvPr id="7" name="Скругленный прямоугольник 6"/>
          <p:cNvSpPr/>
          <p:nvPr/>
        </p:nvSpPr>
        <p:spPr>
          <a:xfrm>
            <a:off x="683568" y="3645024"/>
            <a:ext cx="7704856"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rgbClr val="0070C0"/>
                </a:solidFill>
              </a:rPr>
              <a:t>Границы отметок </a:t>
            </a:r>
            <a:r>
              <a:rPr lang="ru-RU" sz="2800" b="1" dirty="0" err="1" smtClean="0">
                <a:solidFill>
                  <a:srgbClr val="0070C0"/>
                </a:solidFill>
              </a:rPr>
              <a:t>НИКО</a:t>
            </a:r>
            <a:r>
              <a:rPr lang="ru-RU" sz="2800" b="1" dirty="0" smtClean="0">
                <a:solidFill>
                  <a:srgbClr val="0070C0"/>
                </a:solidFill>
              </a:rPr>
              <a:t>  по истории в 8 классе</a:t>
            </a:r>
            <a:endParaRPr lang="ru-RU" sz="2800" b="1" dirty="0">
              <a:solidFill>
                <a:srgbClr val="0070C0"/>
              </a:solidFill>
            </a:endParaRPr>
          </a:p>
        </p:txBody>
      </p:sp>
    </p:spTree>
    <p:extLst>
      <p:ext uri="{BB962C8B-B14F-4D97-AF65-F5344CB8AC3E}">
        <p14:creationId xmlns:p14="http://schemas.microsoft.com/office/powerpoint/2010/main" val="11476904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778098"/>
          </a:xfrm>
        </p:spPr>
        <p:txBody>
          <a:bodyPr>
            <a:normAutofit fontScale="90000"/>
          </a:bodyPr>
          <a:lstStyle/>
          <a:p>
            <a:r>
              <a:rPr lang="ru-RU" sz="3200" b="1" dirty="0" err="1" smtClean="0">
                <a:solidFill>
                  <a:srgbClr val="7030A0"/>
                </a:solidFill>
              </a:rPr>
              <a:t>НИКО</a:t>
            </a:r>
            <a:r>
              <a:rPr lang="ru-RU" sz="3200" b="1" dirty="0" smtClean="0">
                <a:solidFill>
                  <a:srgbClr val="7030A0"/>
                </a:solidFill>
              </a:rPr>
              <a:t>: история, 6 класс</a:t>
            </a:r>
            <a:br>
              <a:rPr lang="ru-RU" sz="3200" b="1" dirty="0" smtClean="0">
                <a:solidFill>
                  <a:srgbClr val="7030A0"/>
                </a:solidFill>
              </a:rPr>
            </a:br>
            <a:r>
              <a:rPr lang="ru-RU" sz="3200" b="1" dirty="0" smtClean="0">
                <a:solidFill>
                  <a:srgbClr val="7030A0"/>
                </a:solidFill>
              </a:rPr>
              <a:t>Диагностическая работа: задание 6.</a:t>
            </a:r>
            <a:endParaRPr lang="ru-RU" sz="3200" b="1" dirty="0">
              <a:solidFill>
                <a:srgbClr val="7030A0"/>
              </a:solidFill>
            </a:endParaRPr>
          </a:p>
        </p:txBody>
      </p:sp>
      <p:graphicFrame>
        <p:nvGraphicFramePr>
          <p:cNvPr id="4" name="Содержимое 3"/>
          <p:cNvGraphicFramePr>
            <a:graphicFrameLocks noGrp="1"/>
          </p:cNvGraphicFramePr>
          <p:nvPr>
            <p:ph idx="1"/>
          </p:nvPr>
        </p:nvGraphicFramePr>
        <p:xfrm>
          <a:off x="251520" y="1196752"/>
          <a:ext cx="8712968" cy="2191112"/>
        </p:xfrm>
        <a:graphic>
          <a:graphicData uri="http://schemas.openxmlformats.org/drawingml/2006/table">
            <a:tbl>
              <a:tblPr firstRow="1" bandRow="1">
                <a:tableStyleId>{5C22544A-7EE6-4342-B048-85BDC9FD1C3A}</a:tableStyleId>
              </a:tblPr>
              <a:tblGrid>
                <a:gridCol w="3735633"/>
                <a:gridCol w="4977335"/>
              </a:tblGrid>
              <a:tr h="5040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kern="1200" baseline="0" dirty="0" smtClean="0">
                          <a:solidFill>
                            <a:schemeClr val="lt1"/>
                          </a:solidFill>
                          <a:latin typeface="+mn-lt"/>
                          <a:ea typeface="+mn-ea"/>
                          <a:cs typeface="+mn-cs"/>
                        </a:rPr>
                        <a:t>Перечень событий (процессов)</a:t>
                      </a:r>
                      <a:endParaRPr lang="ru-RU" dirty="0"/>
                    </a:p>
                  </a:txBody>
                  <a:tcPr/>
                </a:tc>
                <a:tc hMerge="1">
                  <a:txBody>
                    <a:bodyPr/>
                    <a:lstStyle/>
                    <a:p>
                      <a:endParaRPr lang="ru-RU"/>
                    </a:p>
                  </a:txBody>
                  <a:tcPr/>
                </a:tc>
              </a:tr>
              <a:tr h="849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kern="1200" baseline="0" dirty="0" smtClean="0">
                          <a:solidFill>
                            <a:srgbClr val="002060"/>
                          </a:solidFill>
                          <a:latin typeface="+mn-lt"/>
                          <a:ea typeface="+mn-ea"/>
                          <a:cs typeface="+mn-cs"/>
                        </a:rPr>
                        <a:t>А) Столетняя война</a:t>
                      </a:r>
                      <a:endParaRPr lang="ru-RU" sz="240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kern="1200" baseline="0" dirty="0" smtClean="0">
                          <a:solidFill>
                            <a:srgbClr val="002060"/>
                          </a:solidFill>
                          <a:latin typeface="+mn-lt"/>
                          <a:ea typeface="+mn-ea"/>
                          <a:cs typeface="+mn-cs"/>
                        </a:rPr>
                        <a:t>Б) образование Древнерусского государства</a:t>
                      </a:r>
                      <a:endParaRPr lang="ru-RU" sz="2400" dirty="0">
                        <a:solidFill>
                          <a:srgbClr val="002060"/>
                        </a:solidFill>
                      </a:endParaRPr>
                    </a:p>
                  </a:txBody>
                  <a:tcPr/>
                </a:tc>
              </a:tr>
              <a:tr h="370840">
                <a:tc>
                  <a:txBody>
                    <a:bodyPr/>
                    <a:lstStyle/>
                    <a:p>
                      <a:r>
                        <a:rPr lang="ru-RU" sz="2400" b="1" kern="1200" baseline="0" dirty="0" smtClean="0">
                          <a:solidFill>
                            <a:srgbClr val="002060"/>
                          </a:solidFill>
                          <a:latin typeface="+mn-lt"/>
                          <a:ea typeface="+mn-ea"/>
                          <a:cs typeface="+mn-cs"/>
                        </a:rPr>
                        <a:t>В) монгольское нашествие на Русь в </a:t>
                      </a:r>
                      <a:r>
                        <a:rPr lang="ru-RU" sz="2400" b="1" kern="1200" baseline="0" dirty="0" err="1" smtClean="0">
                          <a:solidFill>
                            <a:srgbClr val="002060"/>
                          </a:solidFill>
                          <a:latin typeface="+mn-lt"/>
                          <a:ea typeface="+mn-ea"/>
                          <a:cs typeface="+mn-cs"/>
                        </a:rPr>
                        <a:t>XIII</a:t>
                      </a:r>
                      <a:r>
                        <a:rPr lang="ru-RU" sz="2400" b="1" kern="1200" baseline="0" dirty="0" smtClean="0">
                          <a:solidFill>
                            <a:srgbClr val="002060"/>
                          </a:solidFill>
                          <a:latin typeface="+mn-lt"/>
                          <a:ea typeface="+mn-ea"/>
                          <a:cs typeface="+mn-cs"/>
                        </a:rPr>
                        <a:t> </a:t>
                      </a:r>
                      <a:r>
                        <a:rPr lang="ru-RU" sz="2400" b="1" kern="1200" baseline="0" dirty="0" err="1" smtClean="0">
                          <a:solidFill>
                            <a:srgbClr val="002060"/>
                          </a:solidFill>
                          <a:latin typeface="+mn-lt"/>
                          <a:ea typeface="+mn-ea"/>
                          <a:cs typeface="+mn-cs"/>
                        </a:rPr>
                        <a:t>в</a:t>
                      </a:r>
                      <a:r>
                        <a:rPr lang="ru-RU" sz="2400" b="1" kern="1200" baseline="0" dirty="0" smtClean="0">
                          <a:solidFill>
                            <a:srgbClr val="002060"/>
                          </a:solidFill>
                          <a:latin typeface="+mn-lt"/>
                          <a:ea typeface="+mn-ea"/>
                          <a:cs typeface="+mn-c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kern="1200" baseline="0" dirty="0" smtClean="0">
                          <a:solidFill>
                            <a:srgbClr val="002060"/>
                          </a:solidFill>
                          <a:latin typeface="+mn-lt"/>
                          <a:ea typeface="+mn-ea"/>
                          <a:cs typeface="+mn-cs"/>
                        </a:rPr>
                        <a:t>Г) борьба Руси против монгольского владычества в </a:t>
                      </a:r>
                      <a:r>
                        <a:rPr lang="ru-RU" sz="2400" b="1" kern="1200" baseline="0" dirty="0" err="1" smtClean="0">
                          <a:solidFill>
                            <a:srgbClr val="002060"/>
                          </a:solidFill>
                          <a:latin typeface="+mn-lt"/>
                          <a:ea typeface="+mn-ea"/>
                          <a:cs typeface="+mn-cs"/>
                        </a:rPr>
                        <a:t>XIV</a:t>
                      </a:r>
                      <a:r>
                        <a:rPr lang="ru-RU" sz="2400" b="1" kern="1200" baseline="0" dirty="0" smtClean="0">
                          <a:solidFill>
                            <a:srgbClr val="002060"/>
                          </a:solidFill>
                          <a:latin typeface="+mn-lt"/>
                          <a:ea typeface="+mn-ea"/>
                          <a:cs typeface="+mn-cs"/>
                        </a:rPr>
                        <a:t> </a:t>
                      </a:r>
                      <a:r>
                        <a:rPr lang="ru-RU" sz="2400" b="1" kern="1200" baseline="0" dirty="0" err="1" smtClean="0">
                          <a:solidFill>
                            <a:srgbClr val="002060"/>
                          </a:solidFill>
                          <a:latin typeface="+mn-lt"/>
                          <a:ea typeface="+mn-ea"/>
                          <a:cs typeface="+mn-cs"/>
                        </a:rPr>
                        <a:t>в</a:t>
                      </a:r>
                      <a:endParaRPr lang="ru-RU" sz="2400" dirty="0">
                        <a:solidFill>
                          <a:srgbClr val="002060"/>
                        </a:solidFill>
                      </a:endParaRPr>
                    </a:p>
                  </a:txBody>
                  <a:tcPr/>
                </a:tc>
              </a:tr>
            </a:tbl>
          </a:graphicData>
        </a:graphic>
      </p:graphicFrame>
      <p:sp>
        <p:nvSpPr>
          <p:cNvPr id="5" name="Прямоугольник 4"/>
          <p:cNvSpPr/>
          <p:nvPr/>
        </p:nvSpPr>
        <p:spPr>
          <a:xfrm>
            <a:off x="251520" y="3645024"/>
            <a:ext cx="8640960" cy="30243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ru-RU" sz="2000" dirty="0" smtClean="0"/>
              <a:t>1. Выбранное событие (процесс): ........ (укажите букву)</a:t>
            </a:r>
          </a:p>
          <a:p>
            <a:r>
              <a:rPr lang="ru-RU" sz="2000" dirty="0" smtClean="0"/>
              <a:t>2. Запишите название любого объекта (города, населённого пункта, реки или др.), который непосредственно связан с выбранным Вами событием (процессом). </a:t>
            </a:r>
          </a:p>
          <a:p>
            <a:r>
              <a:rPr lang="ru-RU" sz="2000" dirty="0" smtClean="0"/>
              <a:t>3. Объясните, как указанный Вами объект (город, населённый пункт, река или др.) связан с этим событием (процессом). </a:t>
            </a:r>
          </a:p>
          <a:p>
            <a:r>
              <a:rPr lang="ru-RU" sz="2000" b="1" dirty="0" smtClean="0"/>
              <a:t>Ответ (название объекта):  _____________________________________</a:t>
            </a:r>
          </a:p>
          <a:p>
            <a:r>
              <a:rPr lang="ru-RU" sz="2000" b="1" dirty="0" smtClean="0"/>
              <a:t>Объяснение: ______________________________________</a:t>
            </a:r>
          </a:p>
          <a:p>
            <a:pPr algn="ctr"/>
            <a:r>
              <a:rPr lang="ru-RU" sz="2000" dirty="0" smtClean="0"/>
              <a:t>	</a:t>
            </a:r>
          </a:p>
          <a:p>
            <a:pPr algn="ct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lstStyle/>
          <a:p>
            <a:r>
              <a:rPr lang="ru-RU" sz="2400" b="1" dirty="0" smtClean="0">
                <a:solidFill>
                  <a:srgbClr val="7030A0"/>
                </a:solidFill>
              </a:rPr>
              <a:t>Овладение </a:t>
            </a:r>
            <a:r>
              <a:rPr lang="ru-RU" sz="2400" b="1" dirty="0" err="1" smtClean="0">
                <a:solidFill>
                  <a:srgbClr val="7030A0"/>
                </a:solidFill>
              </a:rPr>
              <a:t>метапредметными</a:t>
            </a:r>
            <a:r>
              <a:rPr lang="ru-RU" sz="2400" b="1" dirty="0" smtClean="0">
                <a:solidFill>
                  <a:srgbClr val="7030A0"/>
                </a:solidFill>
              </a:rPr>
              <a:t> умениями </a:t>
            </a:r>
            <a:endParaRPr lang="ru-RU" sz="2400" b="1" dirty="0">
              <a:solidFill>
                <a:srgbClr val="7030A0"/>
              </a:solidFill>
            </a:endParaRPr>
          </a:p>
        </p:txBody>
      </p:sp>
      <p:graphicFrame>
        <p:nvGraphicFramePr>
          <p:cNvPr id="4" name="Содержимое 3"/>
          <p:cNvGraphicFramePr>
            <a:graphicFrameLocks noGrp="1"/>
          </p:cNvGraphicFramePr>
          <p:nvPr>
            <p:ph idx="1"/>
          </p:nvPr>
        </p:nvGraphicFramePr>
        <p:xfrm>
          <a:off x="179512" y="684963"/>
          <a:ext cx="8805665" cy="5793413"/>
        </p:xfrm>
        <a:graphic>
          <a:graphicData uri="http://schemas.openxmlformats.org/drawingml/2006/table">
            <a:tbl>
              <a:tblPr firstRow="1" bandRow="1">
                <a:tableStyleId>{5C22544A-7EE6-4342-B048-85BDC9FD1C3A}</a:tableStyleId>
              </a:tblPr>
              <a:tblGrid>
                <a:gridCol w="6316348"/>
                <a:gridCol w="1234229"/>
                <a:gridCol w="1255088"/>
              </a:tblGrid>
              <a:tr h="440339">
                <a:tc>
                  <a:txBody>
                    <a:bodyPr/>
                    <a:lstStyle/>
                    <a:p>
                      <a:r>
                        <a:rPr lang="ru-RU" sz="2400" b="1" kern="1200" baseline="0" dirty="0" smtClean="0">
                          <a:solidFill>
                            <a:schemeClr val="lt1"/>
                          </a:solidFill>
                          <a:latin typeface="+mn-lt"/>
                          <a:ea typeface="+mn-ea"/>
                          <a:cs typeface="+mn-cs"/>
                        </a:rPr>
                        <a:t>Умение</a:t>
                      </a:r>
                      <a:endParaRPr lang="ru-RU" sz="2400" dirty="0"/>
                    </a:p>
                  </a:txBody>
                  <a:tcPr/>
                </a:tc>
                <a:tc>
                  <a:txBody>
                    <a:bodyPr/>
                    <a:lstStyle/>
                    <a:p>
                      <a:r>
                        <a:rPr lang="ru-RU" sz="2400" b="1" kern="1200" baseline="0" dirty="0" smtClean="0">
                          <a:solidFill>
                            <a:schemeClr val="lt1"/>
                          </a:solidFill>
                          <a:latin typeface="+mn-lt"/>
                          <a:ea typeface="+mn-ea"/>
                          <a:cs typeface="+mn-cs"/>
                        </a:rPr>
                        <a:t>6 класс </a:t>
                      </a:r>
                      <a:endParaRPr lang="ru-RU" sz="2400" dirty="0"/>
                    </a:p>
                  </a:txBody>
                  <a:tcPr/>
                </a:tc>
                <a:tc>
                  <a:txBody>
                    <a:bodyPr/>
                    <a:lstStyle/>
                    <a:p>
                      <a:r>
                        <a:rPr lang="ru-RU" sz="2400" b="1" kern="1200" baseline="0" dirty="0" smtClean="0">
                          <a:solidFill>
                            <a:schemeClr val="lt1"/>
                          </a:solidFill>
                          <a:latin typeface="+mn-lt"/>
                          <a:ea typeface="+mn-ea"/>
                          <a:cs typeface="+mn-cs"/>
                        </a:rPr>
                        <a:t>8 класс </a:t>
                      </a:r>
                      <a:endParaRPr lang="ru-RU" sz="2400" dirty="0"/>
                    </a:p>
                  </a:txBody>
                  <a:tcPr/>
                </a:tc>
              </a:tr>
              <a:tr h="440339">
                <a:tc>
                  <a:txBody>
                    <a:bodyPr/>
                    <a:lstStyle/>
                    <a:p>
                      <a:r>
                        <a:rPr lang="ru-RU" sz="2400" b="1" dirty="0" smtClean="0">
                          <a:solidFill>
                            <a:srgbClr val="7030A0"/>
                          </a:solidFill>
                        </a:rPr>
                        <a:t>Составлять план текста</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47%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38% 	</a:t>
                      </a:r>
                      <a:endParaRPr lang="ru-RU" sz="2400" b="1" dirty="0">
                        <a:solidFill>
                          <a:srgbClr val="7030A0"/>
                        </a:solidFill>
                      </a:endParaRPr>
                    </a:p>
                  </a:txBody>
                  <a:tcPr/>
                </a:tc>
              </a:tr>
              <a:tr h="792610">
                <a:tc>
                  <a:txBody>
                    <a:bodyPr/>
                    <a:lstStyle/>
                    <a:p>
                      <a:r>
                        <a:rPr lang="ru-RU" sz="2400" b="1" kern="1200" baseline="0" dirty="0" smtClean="0">
                          <a:solidFill>
                            <a:srgbClr val="7030A0"/>
                          </a:solidFill>
                          <a:latin typeface="+mn-lt"/>
                          <a:ea typeface="+mn-ea"/>
                          <a:cs typeface="+mn-cs"/>
                        </a:rPr>
                        <a:t>Извлекать информацию, представленную в явном виде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53%</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43% </a:t>
                      </a:r>
                      <a:endParaRPr lang="ru-RU" sz="2400" b="1" dirty="0">
                        <a:solidFill>
                          <a:srgbClr val="7030A0"/>
                        </a:solidFill>
                      </a:endParaRPr>
                    </a:p>
                  </a:txBody>
                  <a:tcPr/>
                </a:tc>
              </a:tr>
              <a:tr h="792610">
                <a:tc>
                  <a:txBody>
                    <a:bodyPr/>
                    <a:lstStyle/>
                    <a:p>
                      <a:r>
                        <a:rPr lang="ru-RU" sz="2400" b="1" kern="1200" baseline="0" dirty="0" smtClean="0">
                          <a:solidFill>
                            <a:srgbClr val="7030A0"/>
                          </a:solidFill>
                          <a:latin typeface="+mn-lt"/>
                          <a:ea typeface="+mn-ea"/>
                          <a:cs typeface="+mn-cs"/>
                        </a:rPr>
                        <a:t>Привлекать контекстные знания, личный социальный опыт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43%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23%</a:t>
                      </a:r>
                      <a:endParaRPr lang="ru-RU" sz="2400" b="1" dirty="0">
                        <a:solidFill>
                          <a:srgbClr val="7030A0"/>
                        </a:solidFill>
                      </a:endParaRPr>
                    </a:p>
                  </a:txBody>
                  <a:tcPr/>
                </a:tc>
              </a:tr>
              <a:tr h="1497153">
                <a:tc>
                  <a:txBody>
                    <a:bodyPr/>
                    <a:lstStyle/>
                    <a:p>
                      <a:r>
                        <a:rPr lang="ru-RU" sz="2400" b="1" kern="1200" baseline="0" dirty="0" smtClean="0">
                          <a:solidFill>
                            <a:srgbClr val="7030A0"/>
                          </a:solidFill>
                          <a:latin typeface="+mn-lt"/>
                          <a:ea typeface="+mn-ea"/>
                          <a:cs typeface="+mn-cs"/>
                        </a:rPr>
                        <a:t>Анализ статистических данных </a:t>
                      </a:r>
                    </a:p>
                    <a:p>
                      <a:r>
                        <a:rPr lang="ru-RU" sz="2400" b="1" kern="1200" baseline="0" dirty="0" smtClean="0">
                          <a:solidFill>
                            <a:srgbClr val="7030A0"/>
                          </a:solidFill>
                          <a:latin typeface="+mn-lt"/>
                          <a:ea typeface="+mn-ea"/>
                          <a:cs typeface="+mn-cs"/>
                        </a:rPr>
                        <a:t>Наибольшее/наименьшее + объяснение (6 </a:t>
                      </a:r>
                      <a:r>
                        <a:rPr lang="ru-RU" sz="2400" b="1" kern="1200" baseline="0" dirty="0" err="1" smtClean="0">
                          <a:solidFill>
                            <a:srgbClr val="7030A0"/>
                          </a:solidFill>
                          <a:latin typeface="+mn-lt"/>
                          <a:ea typeface="+mn-ea"/>
                          <a:cs typeface="+mn-cs"/>
                        </a:rPr>
                        <a:t>кл</a:t>
                      </a:r>
                      <a:r>
                        <a:rPr lang="ru-RU" sz="2400" b="1" kern="1200" baseline="0" dirty="0" smtClean="0">
                          <a:solidFill>
                            <a:srgbClr val="7030A0"/>
                          </a:solidFill>
                          <a:latin typeface="+mn-lt"/>
                          <a:ea typeface="+mn-ea"/>
                          <a:cs typeface="+mn-cs"/>
                        </a:rPr>
                        <a:t>.) </a:t>
                      </a:r>
                    </a:p>
                    <a:p>
                      <a:r>
                        <a:rPr lang="ru-RU" sz="2400" b="1" kern="1200" baseline="0" dirty="0" smtClean="0">
                          <a:solidFill>
                            <a:srgbClr val="7030A0"/>
                          </a:solidFill>
                          <a:latin typeface="+mn-lt"/>
                          <a:ea typeface="+mn-ea"/>
                          <a:cs typeface="+mn-cs"/>
                        </a:rPr>
                        <a:t>Сравнение нескольких рядов данных (8 </a:t>
                      </a:r>
                      <a:r>
                        <a:rPr lang="ru-RU" sz="2400" b="1" kern="1200" baseline="0" dirty="0" err="1" smtClean="0">
                          <a:solidFill>
                            <a:srgbClr val="7030A0"/>
                          </a:solidFill>
                          <a:latin typeface="+mn-lt"/>
                          <a:ea typeface="+mn-ea"/>
                          <a:cs typeface="+mn-cs"/>
                        </a:rPr>
                        <a:t>кл</a:t>
                      </a:r>
                      <a:r>
                        <a:rPr lang="ru-RU" sz="2400" b="1" kern="1200" baseline="0" dirty="0" smtClean="0">
                          <a:solidFill>
                            <a:srgbClr val="7030A0"/>
                          </a:solidFill>
                          <a:latin typeface="+mn-lt"/>
                          <a:ea typeface="+mn-ea"/>
                          <a:cs typeface="+mn-cs"/>
                        </a:rPr>
                        <a:t>.)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52%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44% </a:t>
                      </a:r>
                      <a:endParaRPr lang="ru-RU" sz="2400" b="1" dirty="0">
                        <a:solidFill>
                          <a:srgbClr val="7030A0"/>
                        </a:solidFill>
                      </a:endParaRPr>
                    </a:p>
                  </a:txBody>
                  <a:tcPr/>
                </a:tc>
              </a:tr>
              <a:tr h="1678613">
                <a:tc>
                  <a:txBody>
                    <a:bodyPr/>
                    <a:lstStyle/>
                    <a:p>
                      <a:r>
                        <a:rPr lang="ru-RU" sz="2400" b="1" kern="1200" baseline="0" dirty="0" smtClean="0">
                          <a:solidFill>
                            <a:srgbClr val="7030A0"/>
                          </a:solidFill>
                          <a:latin typeface="+mn-lt"/>
                          <a:ea typeface="+mn-ea"/>
                          <a:cs typeface="+mn-cs"/>
                        </a:rPr>
                        <a:t>Анализ изображения социальной ситуации </a:t>
                      </a:r>
                    </a:p>
                    <a:p>
                      <a:r>
                        <a:rPr lang="ru-RU" sz="2400" b="1" kern="1200" baseline="0" dirty="0" smtClean="0">
                          <a:solidFill>
                            <a:srgbClr val="7030A0"/>
                          </a:solidFill>
                          <a:latin typeface="+mn-lt"/>
                          <a:ea typeface="+mn-ea"/>
                          <a:cs typeface="+mn-cs"/>
                        </a:rPr>
                        <a:t>Изображение-стимул (6 </a:t>
                      </a:r>
                      <a:r>
                        <a:rPr lang="ru-RU" sz="2400" b="1" kern="1200" baseline="0" dirty="0" err="1" smtClean="0">
                          <a:solidFill>
                            <a:srgbClr val="7030A0"/>
                          </a:solidFill>
                          <a:latin typeface="+mn-lt"/>
                          <a:ea typeface="+mn-ea"/>
                          <a:cs typeface="+mn-cs"/>
                        </a:rPr>
                        <a:t>кл</a:t>
                      </a:r>
                      <a:r>
                        <a:rPr lang="ru-RU" sz="2400" b="1" kern="1200" baseline="0" dirty="0" smtClean="0">
                          <a:solidFill>
                            <a:srgbClr val="7030A0"/>
                          </a:solidFill>
                          <a:latin typeface="+mn-lt"/>
                          <a:ea typeface="+mn-ea"/>
                          <a:cs typeface="+mn-cs"/>
                        </a:rPr>
                        <a:t>.) </a:t>
                      </a:r>
                    </a:p>
                    <a:p>
                      <a:r>
                        <a:rPr lang="ru-RU" sz="2400" b="1" kern="1200" baseline="0" dirty="0" smtClean="0">
                          <a:solidFill>
                            <a:srgbClr val="7030A0"/>
                          </a:solidFill>
                          <a:latin typeface="+mn-lt"/>
                          <a:ea typeface="+mn-ea"/>
                          <a:cs typeface="+mn-cs"/>
                        </a:rPr>
                        <a:t>«Считывание» информации с изображения (8 </a:t>
                      </a:r>
                      <a:r>
                        <a:rPr lang="ru-RU" sz="2400" b="1" kern="1200" baseline="0" dirty="0" err="1" smtClean="0">
                          <a:solidFill>
                            <a:srgbClr val="7030A0"/>
                          </a:solidFill>
                          <a:latin typeface="+mn-lt"/>
                          <a:ea typeface="+mn-ea"/>
                          <a:cs typeface="+mn-cs"/>
                        </a:rPr>
                        <a:t>кл</a:t>
                      </a:r>
                      <a:r>
                        <a:rPr lang="ru-RU" sz="2400" b="1" kern="1200" baseline="0" dirty="0" smtClean="0">
                          <a:solidFill>
                            <a:srgbClr val="7030A0"/>
                          </a:solidFill>
                          <a:latin typeface="+mn-lt"/>
                          <a:ea typeface="+mn-ea"/>
                          <a:cs typeface="+mn-cs"/>
                        </a:rPr>
                        <a:t>.</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47% </a:t>
                      </a:r>
                      <a:endParaRPr lang="ru-RU" sz="2400" b="1" dirty="0">
                        <a:solidFill>
                          <a:srgbClr val="7030A0"/>
                        </a:solidFill>
                      </a:endParaRPr>
                    </a:p>
                  </a:txBody>
                  <a:tcPr/>
                </a:tc>
                <a:tc>
                  <a:txBody>
                    <a:bodyPr/>
                    <a:lstStyle/>
                    <a:p>
                      <a:r>
                        <a:rPr lang="ru-RU" sz="2400" b="1" kern="1200" baseline="0" dirty="0" smtClean="0">
                          <a:solidFill>
                            <a:srgbClr val="7030A0"/>
                          </a:solidFill>
                          <a:latin typeface="+mn-lt"/>
                          <a:ea typeface="+mn-ea"/>
                          <a:cs typeface="+mn-cs"/>
                        </a:rPr>
                        <a:t>38% </a:t>
                      </a:r>
                      <a:endParaRPr lang="ru-RU" sz="2400" b="1" dirty="0">
                        <a:solidFill>
                          <a:srgbClr val="7030A0"/>
                        </a:solidFill>
                      </a:endParaRPr>
                    </a:p>
                  </a:txBody>
                  <a:tcPr/>
                </a:tc>
              </a:tr>
            </a:tbl>
          </a:graphicData>
        </a:graphic>
      </p:graphicFrame>
    </p:spTree>
    <p:extLst>
      <p:ext uri="{BB962C8B-B14F-4D97-AF65-F5344CB8AC3E}">
        <p14:creationId xmlns:p14="http://schemas.microsoft.com/office/powerpoint/2010/main" val="435332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lstStyle/>
          <a:p>
            <a:r>
              <a:rPr lang="ru-RU" sz="2800" b="1" dirty="0" smtClean="0">
                <a:solidFill>
                  <a:srgbClr val="7030A0"/>
                </a:solidFill>
              </a:rPr>
              <a:t>Освоение свойственных возрасту социальных ролей Гражданин. 8 класс </a:t>
            </a:r>
            <a:endParaRPr lang="ru-RU" sz="2800" b="1" dirty="0">
              <a:solidFill>
                <a:srgbClr val="7030A0"/>
              </a:solidFill>
            </a:endParaRPr>
          </a:p>
        </p:txBody>
      </p:sp>
      <p:pic>
        <p:nvPicPr>
          <p:cNvPr id="387074" name="Picture 2"/>
          <p:cNvPicPr>
            <a:picLocks noGrp="1" noChangeAspect="1" noChangeArrowheads="1"/>
          </p:cNvPicPr>
          <p:nvPr>
            <p:ph idx="1"/>
          </p:nvPr>
        </p:nvPicPr>
        <p:blipFill>
          <a:blip r:embed="rId2" cstate="print"/>
          <a:srcRect/>
          <a:stretch>
            <a:fillRect/>
          </a:stretch>
        </p:blipFill>
        <p:spPr bwMode="auto">
          <a:xfrm>
            <a:off x="251520" y="1484784"/>
            <a:ext cx="8445624" cy="4608512"/>
          </a:xfrm>
          <a:prstGeom prst="rect">
            <a:avLst/>
          </a:prstGeom>
          <a:noFill/>
          <a:ln w="9525">
            <a:noFill/>
            <a:miter lim="800000"/>
            <a:headEnd/>
            <a:tailEnd/>
          </a:ln>
        </p:spPr>
      </p:pic>
      <p:sp>
        <p:nvSpPr>
          <p:cNvPr id="5" name="Прямоугольник 4"/>
          <p:cNvSpPr/>
          <p:nvPr/>
        </p:nvSpPr>
        <p:spPr>
          <a:xfrm rot="10800000" flipV="1">
            <a:off x="4860032" y="5903114"/>
            <a:ext cx="3798168" cy="738664"/>
          </a:xfrm>
          <a:prstGeom prst="rect">
            <a:avLst/>
          </a:prstGeom>
        </p:spPr>
        <p:txBody>
          <a:bodyPr wrap="square">
            <a:spAutoFit/>
          </a:bodyPr>
          <a:lstStyle/>
          <a:p>
            <a:endParaRPr lang="ru-RU" dirty="0" smtClean="0">
              <a:solidFill>
                <a:prstClr val="black"/>
              </a:solidFill>
            </a:endParaRPr>
          </a:p>
          <a:p>
            <a:r>
              <a:rPr lang="ru-RU" sz="2400" b="1" dirty="0" smtClean="0">
                <a:solidFill>
                  <a:srgbClr val="FF0000"/>
                </a:solidFill>
              </a:rPr>
              <a:t>25% выполнения </a:t>
            </a:r>
            <a:endParaRPr lang="ru-RU" sz="2400" b="1" dirty="0">
              <a:solidFill>
                <a:srgbClr val="FF0000"/>
              </a:solidFill>
            </a:endParaRPr>
          </a:p>
        </p:txBody>
      </p:sp>
    </p:spTree>
    <p:extLst>
      <p:ext uri="{BB962C8B-B14F-4D97-AF65-F5344CB8AC3E}">
        <p14:creationId xmlns:p14="http://schemas.microsoft.com/office/powerpoint/2010/main" val="263020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071563"/>
          </a:xfrm>
          <a:solidFill>
            <a:srgbClr val="FFC000"/>
          </a:solidFill>
        </p:spPr>
        <p:txBody>
          <a:bodyPr>
            <a:normAutofit fontScale="90000"/>
          </a:bodyPr>
          <a:lstStyle/>
          <a:p>
            <a:r>
              <a:rPr lang="ru-RU" altLang="ru-RU" sz="2000" b="1" smtClean="0">
                <a:solidFill>
                  <a:srgbClr val="D53205"/>
                </a:solidFill>
              </a:rPr>
              <a:t/>
            </a:r>
            <a:br>
              <a:rPr lang="ru-RU" altLang="ru-RU" sz="2000" b="1" smtClean="0">
                <a:solidFill>
                  <a:srgbClr val="D53205"/>
                </a:solidFill>
              </a:rPr>
            </a:br>
            <a:r>
              <a:rPr lang="ru-RU" altLang="ru-RU" sz="2000" b="1" smtClean="0">
                <a:solidFill>
                  <a:srgbClr val="000066"/>
                </a:solidFill>
              </a:rPr>
              <a:t>Приказ Министерства просвещения Российской Федерации и приказ Федеральной службы по надзору в сфере образования и науки от 06.05.2019 № 590/219 (с изменениями от 24.12.2019 № 1718/716) </a:t>
            </a:r>
            <a:r>
              <a:rPr lang="ru-RU" altLang="ru-RU" sz="2400" b="1" smtClean="0">
                <a:solidFill>
                  <a:srgbClr val="D53205"/>
                </a:solidFill>
              </a:rPr>
              <a:t/>
            </a:r>
            <a:br>
              <a:rPr lang="ru-RU" altLang="ru-RU" sz="2400" b="1" smtClean="0">
                <a:solidFill>
                  <a:srgbClr val="D53205"/>
                </a:solidFill>
              </a:rPr>
            </a:br>
            <a:endParaRPr lang="ru-RU" altLang="ru-RU" sz="2400" b="1" smtClean="0">
              <a:solidFill>
                <a:srgbClr val="D53205"/>
              </a:solidFill>
            </a:endParaRPr>
          </a:p>
        </p:txBody>
      </p:sp>
      <p:sp>
        <p:nvSpPr>
          <p:cNvPr id="6147" name="Rectangle 3">
            <a:extLst>
              <a:ext uri="{FF2B5EF4-FFF2-40B4-BE49-F238E27FC236}"/>
            </a:extLst>
          </p:cNvPr>
          <p:cNvSpPr>
            <a:spLocks noGrp="1" noChangeArrowheads="1"/>
          </p:cNvSpPr>
          <p:nvPr>
            <p:ph idx="1"/>
          </p:nvPr>
        </p:nvSpPr>
        <p:spPr>
          <a:xfrm>
            <a:off x="428625" y="1000125"/>
            <a:ext cx="8229600" cy="1000125"/>
          </a:xfrm>
        </p:spPr>
        <p:txBody>
          <a:bodyPr/>
          <a:lstStyle/>
          <a:p>
            <a:pPr marL="342713" indent="-342713" algn="ctr">
              <a:lnSpc>
                <a:spcPct val="90000"/>
              </a:lnSpc>
              <a:buFontTx/>
              <a:buNone/>
              <a:defRPr/>
            </a:pPr>
            <a:r>
              <a:rPr lang="ru-RU" sz="2000" b="1" dirty="0" smtClean="0">
                <a:solidFill>
                  <a:srgbClr val="9933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a:solidFill>
                  <a:srgbClr val="993300"/>
                </a:solidFill>
                <a:effectLst>
                  <a:outerShdw blurRad="38100" dist="38100" dir="2700000" algn="tl">
                    <a:srgbClr val="000000">
                      <a:alpha val="43137"/>
                    </a:srgbClr>
                  </a:outerShdw>
                </a:effectLst>
                <a:latin typeface="Times New Roman" pitchFamily="18" charset="0"/>
                <a:cs typeface="Times New Roman" pitchFamily="18" charset="0"/>
              </a:rPr>
              <a:t>Методология и критерии оценки качества общего образования в </a:t>
            </a:r>
            <a:r>
              <a:rPr lang="ru-RU" sz="2000" b="1" dirty="0" smtClean="0">
                <a:solidFill>
                  <a:srgbClr val="993300"/>
                </a:solidFill>
                <a:effectLst>
                  <a:outerShdw blurRad="38100" dist="38100" dir="2700000" algn="tl">
                    <a:srgbClr val="000000">
                      <a:alpha val="43137"/>
                    </a:srgbClr>
                  </a:outerShdw>
                </a:effectLst>
                <a:latin typeface="Times New Roman" pitchFamily="18" charset="0"/>
                <a:cs typeface="Times New Roman" pitchFamily="18" charset="0"/>
              </a:rPr>
              <a:t> ОО </a:t>
            </a:r>
            <a:r>
              <a:rPr lang="ru-RU" sz="2000" b="1" dirty="0">
                <a:solidFill>
                  <a:srgbClr val="993300"/>
                </a:solidFill>
                <a:effectLst>
                  <a:outerShdw blurRad="38100" dist="38100" dir="2700000" algn="tl">
                    <a:srgbClr val="000000">
                      <a:alpha val="43137"/>
                    </a:srgbClr>
                  </a:outerShdw>
                </a:effectLst>
                <a:latin typeface="Times New Roman" pitchFamily="18" charset="0"/>
                <a:cs typeface="Times New Roman" pitchFamily="18" charset="0"/>
              </a:rPr>
              <a:t>на основе практики международных исследований качества подготовки обучающихся»</a:t>
            </a:r>
          </a:p>
          <a:p>
            <a:pPr marL="342713" indent="-342713" algn="ctr">
              <a:lnSpc>
                <a:spcPct val="90000"/>
              </a:lnSpc>
              <a:buFontTx/>
              <a:buNone/>
              <a:defRPr/>
            </a:pPr>
            <a:endParaRPr lang="ru-RU" sz="2800" b="1" i="1" dirty="0">
              <a:solidFill>
                <a:srgbClr val="990099"/>
              </a:solidFill>
            </a:endParaRPr>
          </a:p>
        </p:txBody>
      </p:sp>
      <p:sp>
        <p:nvSpPr>
          <p:cNvPr id="78852" name="Объект 2"/>
          <p:cNvSpPr txBox="1">
            <a:spLocks/>
          </p:cNvSpPr>
          <p:nvPr/>
        </p:nvSpPr>
        <p:spPr bwMode="auto">
          <a:xfrm>
            <a:off x="0" y="2500313"/>
            <a:ext cx="8929688" cy="4071937"/>
          </a:xfrm>
          <a:prstGeom prst="rect">
            <a:avLst/>
          </a:prstGeom>
          <a:noFill/>
          <a:ln w="9525">
            <a:noFill/>
            <a:miter lim="800000"/>
            <a:headEnd/>
            <a:tailEnd/>
          </a:ln>
        </p:spPr>
        <p:txBody>
          <a:bodyPr/>
          <a:lstStyle/>
          <a:p>
            <a:pPr marL="342900" indent="449263">
              <a:spcBef>
                <a:spcPct val="20000"/>
              </a:spcBef>
              <a:buFont typeface="Arial" pitchFamily="34" charset="0"/>
              <a:buChar char="•"/>
            </a:pPr>
            <a:endParaRPr lang="ru-RU" sz="3200">
              <a:latin typeface="Calibri" pitchFamily="34" charset="0"/>
            </a:endParaRPr>
          </a:p>
        </p:txBody>
      </p:sp>
      <p:graphicFrame>
        <p:nvGraphicFramePr>
          <p:cNvPr id="5" name="Содержимое 3"/>
          <p:cNvGraphicFramePr>
            <a:graphicFrameLocks noGrp="1"/>
          </p:cNvGraphicFramePr>
          <p:nvPr/>
        </p:nvGraphicFramePr>
        <p:xfrm>
          <a:off x="0" y="1928813"/>
          <a:ext cx="9001125" cy="4817364"/>
        </p:xfrm>
        <a:graphic>
          <a:graphicData uri="http://schemas.openxmlformats.org/drawingml/2006/table">
            <a:tbl>
              <a:tblPr/>
              <a:tblGrid>
                <a:gridCol w="2155825"/>
                <a:gridCol w="2344738"/>
                <a:gridCol w="4500562"/>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pitchFamily="34" charset="0"/>
                        </a:rPr>
                        <a:t>PISA</a:t>
                      </a:r>
                      <a:endParaRPr kumimoji="0" lang="ru-RU" sz="1800" b="1" i="0" u="none" strike="noStrike" cap="none" normalizeH="0" baseline="0" smtClean="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Arial" pitchFamily="34" charset="0"/>
                        </a:rPr>
                        <a:t>PISA</a:t>
                      </a:r>
                      <a:endParaRPr kumimoji="0" lang="ru-RU" sz="1800" b="1" i="0" u="none" strike="noStrike" cap="none" normalizeH="0" baseline="0" smtClean="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Calibri" pitchFamily="34" charset="0"/>
                          <a:cs typeface="Arial" pitchFamily="34" charset="0"/>
                        </a:rPr>
                        <a:t>ФГОС</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87625">
                <a:tc>
                  <a:txBody>
                    <a:bodyPr/>
                    <a:lstStyle/>
                    <a:p>
                      <a:pPr marL="0" marR="0" lvl="0" indent="179388"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Interpreting refers to the process of making meaning from something that is not stated.</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179388" algn="just"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When interpreting, a reader is identifying the underlying assumptions or implications of part or all of the text.</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39370" marR="39370" marT="64770" marB="647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179388" algn="just"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Интерпретация относится к процессу поиска смысла в неочевидном. При интерпретации читатель определяет основные предположения или значения части текста или всего текста.</a:t>
                      </a:r>
                    </a:p>
                  </a:txBody>
                  <a:tcPr marL="39370" marR="39370" marT="64770" marB="647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179388" algn="just"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(ОБ) 8) овладение приемами поиска социальной информации по заданной теме в различных ее адаптированных источниках (материалы СМИ, учебный текст, фото- и видеоизображения, диаграммы, графики); умение соотносить содержание нескольких источников;</a:t>
                      </a:r>
                    </a:p>
                    <a:p>
                      <a:pPr marL="0" marR="0" lvl="0" indent="179388" algn="just"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(ЛИ) умение интерпретировать литературные произведения с учетом неоднозначности художественных смыслов;</a:t>
                      </a:r>
                    </a:p>
                  </a:txBody>
                  <a:tcPr marL="39370" marR="39370" marT="64770" marB="647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6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1) Explain phenomena scientifically - recognise, offer and evaluate explanations for a range of natural and technological phenomena.</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Научно объяснять явления - определять, предлагать и оценивать объяснения широкого спектра научных и технологических явлений.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Научно объяснять явления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(ФИ) - формирование умения объяснять физические процессы с опорой на изученные свойства физических явлений, физические законы и теоретические закономерности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srcRect/>
          <a:stretch>
            <a:fillRect/>
          </a:stretch>
        </p:blipFill>
        <p:spPr bwMode="auto">
          <a:xfrm>
            <a:off x="214282" y="0"/>
            <a:ext cx="8643998"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492105"/>
          </a:xfrm>
        </p:spPr>
        <p:txBody>
          <a:bodyPr>
            <a:normAutofit fontScale="90000"/>
          </a:bodyPr>
          <a:lstStyle/>
          <a:p>
            <a:r>
              <a:rPr lang="ru-RU" sz="2800" b="1" dirty="0" smtClean="0">
                <a:solidFill>
                  <a:srgbClr val="7030A0"/>
                </a:solidFill>
                <a:latin typeface="Times New Roman" pitchFamily="18" charset="0"/>
                <a:cs typeface="Times New Roman" pitchFamily="18" charset="0"/>
              </a:rPr>
              <a:t>НИКО, 8 класс, октябрь 2021 года</a:t>
            </a:r>
            <a:endParaRPr lang="ru-RU" sz="2800" dirty="0"/>
          </a:p>
        </p:txBody>
      </p:sp>
      <p:pic>
        <p:nvPicPr>
          <p:cNvPr id="3074" name="Picture 2"/>
          <p:cNvPicPr>
            <a:picLocks noGrp="1" noChangeAspect="1" noChangeArrowheads="1"/>
          </p:cNvPicPr>
          <p:nvPr>
            <p:ph idx="1"/>
          </p:nvPr>
        </p:nvPicPr>
        <p:blipFill>
          <a:blip r:embed="rId2"/>
          <a:srcRect/>
          <a:stretch>
            <a:fillRect/>
          </a:stretch>
        </p:blipFill>
        <p:spPr bwMode="auto">
          <a:xfrm>
            <a:off x="0" y="928670"/>
            <a:ext cx="9144000" cy="13573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2214554"/>
            <a:ext cx="9144000" cy="442437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563544"/>
          </a:xfrm>
        </p:spPr>
        <p:txBody>
          <a:bodyPr>
            <a:normAutofit fontScale="90000"/>
          </a:bodyPr>
          <a:lstStyle/>
          <a:p>
            <a:r>
              <a:rPr lang="ru-RU" sz="3600" b="1" dirty="0" smtClean="0">
                <a:solidFill>
                  <a:srgbClr val="7030A0"/>
                </a:solidFill>
                <a:latin typeface="Times New Roman" pitchFamily="18" charset="0"/>
                <a:cs typeface="Times New Roman" pitchFamily="18" charset="0"/>
              </a:rPr>
              <a:t>НИКО, 8 класс, октябрь 2021 года</a:t>
            </a:r>
            <a:endParaRPr lang="ru-RU" dirty="0"/>
          </a:p>
        </p:txBody>
      </p:sp>
      <p:pic>
        <p:nvPicPr>
          <p:cNvPr id="4098" name="Picture 2"/>
          <p:cNvPicPr>
            <a:picLocks noGrp="1" noChangeAspect="1" noChangeArrowheads="1"/>
          </p:cNvPicPr>
          <p:nvPr>
            <p:ph idx="1"/>
          </p:nvPr>
        </p:nvPicPr>
        <p:blipFill>
          <a:blip r:embed="rId2"/>
          <a:srcRect/>
          <a:stretch>
            <a:fillRect/>
          </a:stretch>
        </p:blipFill>
        <p:spPr bwMode="auto">
          <a:xfrm>
            <a:off x="1" y="928670"/>
            <a:ext cx="9144000" cy="578647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solidFill>
                  <a:srgbClr val="0070C0"/>
                </a:solidFill>
              </a:rPr>
              <a:t>Личностные результаты: проблемы</a:t>
            </a:r>
            <a:endParaRPr lang="ru-RU" b="1" dirty="0">
              <a:solidFill>
                <a:srgbClr val="0070C0"/>
              </a:solidFill>
            </a:endParaRPr>
          </a:p>
        </p:txBody>
      </p:sp>
      <p:sp>
        <p:nvSpPr>
          <p:cNvPr id="3" name="Объект 2"/>
          <p:cNvSpPr>
            <a:spLocks noGrp="1"/>
          </p:cNvSpPr>
          <p:nvPr>
            <p:ph idx="1"/>
          </p:nvPr>
        </p:nvSpPr>
        <p:spPr>
          <a:xfrm>
            <a:off x="323528" y="980728"/>
            <a:ext cx="8496944" cy="5544616"/>
          </a:xfrm>
        </p:spPr>
        <p:txBody>
          <a:bodyPr>
            <a:normAutofit fontScale="92500" lnSpcReduction="20000"/>
          </a:bodyPr>
          <a:lstStyle/>
          <a:p>
            <a:r>
              <a:rPr lang="ru-RU" dirty="0" smtClean="0">
                <a:solidFill>
                  <a:srgbClr val="000066"/>
                </a:solidFill>
              </a:rPr>
              <a:t>Мониторинг личностных результатов не определен технологически, содержательно и инструментально требованиями стандарта.</a:t>
            </a:r>
          </a:p>
          <a:p>
            <a:r>
              <a:rPr lang="ru-RU" dirty="0" smtClean="0">
                <a:solidFill>
                  <a:srgbClr val="000066"/>
                </a:solidFill>
              </a:rPr>
              <a:t>Нет стандартизированных методик. Подбор измерительных материалов определяет сам учитель, школа.</a:t>
            </a:r>
          </a:p>
          <a:p>
            <a:r>
              <a:rPr lang="ru-RU" dirty="0" smtClean="0">
                <a:solidFill>
                  <a:srgbClr val="000066"/>
                </a:solidFill>
              </a:rPr>
              <a:t>Как правило, технологии мониторинга личностных результатов требуют затрат времени, подготовки аналитических материалов, системности проведения.</a:t>
            </a:r>
          </a:p>
          <a:p>
            <a:r>
              <a:rPr lang="ru-RU" dirty="0" smtClean="0">
                <a:solidFill>
                  <a:srgbClr val="000066"/>
                </a:solidFill>
              </a:rPr>
              <a:t>Система мониторинга должна строиться на принципах системности, комплексности и оптимальном наборе средств (методик).</a:t>
            </a:r>
          </a:p>
          <a:p>
            <a:endParaRPr lang="ru-RU" dirty="0" smtClean="0"/>
          </a:p>
          <a:p>
            <a:endParaRPr lang="ru-RU" dirty="0" smtClean="0"/>
          </a:p>
          <a:p>
            <a:endParaRPr lang="ru-RU" dirty="0"/>
          </a:p>
        </p:txBody>
      </p:sp>
    </p:spTree>
    <p:extLst>
      <p:ext uri="{BB962C8B-B14F-4D97-AF65-F5344CB8AC3E}">
        <p14:creationId xmlns:p14="http://schemas.microsoft.com/office/powerpoint/2010/main" val="1285976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rPr>
              <a:t>Результаты мониторинговых исследований</a:t>
            </a:r>
            <a:endParaRPr lang="ru-RU" b="1" dirty="0">
              <a:solidFill>
                <a:srgbClr val="002060"/>
              </a:solidFill>
            </a:endParaRPr>
          </a:p>
        </p:txBody>
      </p:sp>
      <p:graphicFrame>
        <p:nvGraphicFramePr>
          <p:cNvPr id="4" name="Содержимое 3"/>
          <p:cNvGraphicFramePr>
            <a:graphicFrameLocks noGrp="1"/>
          </p:cNvGraphicFramePr>
          <p:nvPr>
            <p:ph idx="1"/>
          </p:nvPr>
        </p:nvGraphicFramePr>
        <p:xfrm>
          <a:off x="301625" y="1526117"/>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60949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Система мониторинга личностных результатов</a:t>
            </a:r>
            <a:endParaRPr lang="ru-RU" b="1" dirty="0">
              <a:solidFill>
                <a:srgbClr val="7030A0"/>
              </a:solidFill>
            </a:endParaRPr>
          </a:p>
        </p:txBody>
      </p:sp>
      <p:sp>
        <p:nvSpPr>
          <p:cNvPr id="3" name="Содержимое 2"/>
          <p:cNvSpPr>
            <a:spLocks noGrp="1"/>
          </p:cNvSpPr>
          <p:nvPr>
            <p:ph sz="quarter" idx="1"/>
          </p:nvPr>
        </p:nvSpPr>
        <p:spPr>
          <a:xfrm>
            <a:off x="301752" y="1527048"/>
            <a:ext cx="8503920" cy="4014187"/>
          </a:xfrm>
        </p:spPr>
        <p:txBody>
          <a:bodyPr/>
          <a:lstStyle/>
          <a:p>
            <a:r>
              <a:rPr lang="ru-RU" dirty="0" smtClean="0"/>
              <a:t>10      </a:t>
            </a:r>
            <a:endParaRPr lang="ru-RU" dirty="0"/>
          </a:p>
        </p:txBody>
      </p:sp>
      <p:sp>
        <p:nvSpPr>
          <p:cNvPr id="4" name="Прямоугольник 3"/>
          <p:cNvSpPr/>
          <p:nvPr/>
        </p:nvSpPr>
        <p:spPr>
          <a:xfrm>
            <a:off x="251520" y="1508787"/>
            <a:ext cx="86409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smtClean="0">
                <a:solidFill>
                  <a:prstClr val="white"/>
                </a:solidFill>
              </a:rPr>
              <a:t>1   2   3   4          5                 6            7             8                9                   10               11        </a:t>
            </a:r>
            <a:endParaRPr lang="ru-RU" sz="2000" b="1" dirty="0">
              <a:solidFill>
                <a:prstClr val="white"/>
              </a:solidFill>
            </a:endParaRPr>
          </a:p>
        </p:txBody>
      </p:sp>
      <p:sp>
        <p:nvSpPr>
          <p:cNvPr id="5" name="Овал 4"/>
          <p:cNvSpPr/>
          <p:nvPr/>
        </p:nvSpPr>
        <p:spPr>
          <a:xfrm>
            <a:off x="827584" y="2564904"/>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М</a:t>
            </a:r>
            <a:endParaRPr lang="ru-RU" dirty="0">
              <a:solidFill>
                <a:prstClr val="white"/>
              </a:solidFill>
            </a:endParaRPr>
          </a:p>
        </p:txBody>
      </p:sp>
      <p:sp>
        <p:nvSpPr>
          <p:cNvPr id="6" name="Овал 5"/>
          <p:cNvSpPr/>
          <p:nvPr/>
        </p:nvSpPr>
        <p:spPr>
          <a:xfrm>
            <a:off x="827584" y="4101075"/>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С</a:t>
            </a:r>
            <a:endParaRPr lang="ru-RU" dirty="0">
              <a:solidFill>
                <a:prstClr val="white"/>
              </a:solidFill>
            </a:endParaRPr>
          </a:p>
        </p:txBody>
      </p:sp>
      <p:sp>
        <p:nvSpPr>
          <p:cNvPr id="8" name="Прямоугольник 7"/>
          <p:cNvSpPr/>
          <p:nvPr/>
        </p:nvSpPr>
        <p:spPr>
          <a:xfrm>
            <a:off x="323528" y="5541235"/>
            <a:ext cx="8568952" cy="1056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ru-RU" b="1" dirty="0" smtClean="0">
                <a:solidFill>
                  <a:prstClr val="black"/>
                </a:solidFill>
                <a:latin typeface="Times New Roman" pitchFamily="18" charset="0"/>
                <a:ea typeface="Arial" pitchFamily="34" charset="0"/>
                <a:cs typeface="Times New Roman" pitchFamily="18" charset="0"/>
              </a:rPr>
              <a:t>М </a:t>
            </a:r>
            <a:r>
              <a:rPr lang="ru-RU" b="1" dirty="0" smtClean="0">
                <a:solidFill>
                  <a:prstClr val="black"/>
                </a:solidFill>
                <a:latin typeface="Arial"/>
                <a:ea typeface="Arial" pitchFamily="34" charset="0"/>
                <a:cs typeface="Times New Roman" pitchFamily="18" charset="0"/>
              </a:rPr>
              <a:t>–</a:t>
            </a:r>
            <a:r>
              <a:rPr lang="ru-RU" b="1" dirty="0" smtClean="0">
                <a:solidFill>
                  <a:prstClr val="black"/>
                </a:solidFill>
                <a:latin typeface="Times New Roman" pitchFamily="18" charset="0"/>
                <a:ea typeface="Arial" pitchFamily="34" charset="0"/>
                <a:cs typeface="Times New Roman" pitchFamily="18" charset="0"/>
              </a:rPr>
              <a:t> мотивация учащихся , С </a:t>
            </a:r>
            <a:r>
              <a:rPr lang="ru-RU" b="1" dirty="0" smtClean="0">
                <a:solidFill>
                  <a:prstClr val="black"/>
                </a:solidFill>
                <a:latin typeface="Arial"/>
                <a:ea typeface="Arial" pitchFamily="34" charset="0"/>
                <a:cs typeface="Times New Roman" pitchFamily="18" charset="0"/>
              </a:rPr>
              <a:t>–</a:t>
            </a:r>
            <a:r>
              <a:rPr lang="ru-RU" b="1" dirty="0" smtClean="0">
                <a:solidFill>
                  <a:prstClr val="black"/>
                </a:solidFill>
                <a:latin typeface="Times New Roman" pitchFamily="18" charset="0"/>
                <a:ea typeface="Arial" pitchFamily="34" charset="0"/>
                <a:cs typeface="Times New Roman" pitchFamily="18" charset="0"/>
              </a:rPr>
              <a:t> способности школьников</a:t>
            </a:r>
            <a:r>
              <a:rPr lang="ru-RU" b="1" dirty="0" smtClean="0">
                <a:solidFill>
                  <a:prstClr val="black"/>
                </a:solidFill>
                <a:latin typeface="Arial" pitchFamily="34" charset="0"/>
                <a:cs typeface="Arial" pitchFamily="34" charset="0"/>
              </a:rPr>
              <a:t>, </a:t>
            </a:r>
            <a:r>
              <a:rPr lang="ru-RU" b="1" dirty="0" smtClean="0">
                <a:solidFill>
                  <a:prstClr val="black"/>
                </a:solidFill>
                <a:latin typeface="Times New Roman" pitchFamily="18" charset="0"/>
                <a:ea typeface="Arial" pitchFamily="34" charset="0"/>
                <a:cs typeface="Times New Roman" pitchFamily="18" charset="0"/>
              </a:rPr>
              <a:t>И </a:t>
            </a:r>
            <a:r>
              <a:rPr lang="ru-RU" b="1" dirty="0" smtClean="0">
                <a:solidFill>
                  <a:prstClr val="black"/>
                </a:solidFill>
                <a:latin typeface="Arial"/>
                <a:ea typeface="Arial" pitchFamily="34" charset="0"/>
                <a:cs typeface="Times New Roman" pitchFamily="18" charset="0"/>
              </a:rPr>
              <a:t>–</a:t>
            </a:r>
            <a:r>
              <a:rPr lang="ru-RU" b="1" dirty="0" smtClean="0">
                <a:solidFill>
                  <a:prstClr val="black"/>
                </a:solidFill>
                <a:latin typeface="Times New Roman" pitchFamily="18" charset="0"/>
                <a:ea typeface="Arial" pitchFamily="34" charset="0"/>
                <a:cs typeface="Times New Roman" pitchFamily="18" charset="0"/>
              </a:rPr>
              <a:t> интересы и увлечения</a:t>
            </a:r>
            <a:r>
              <a:rPr lang="ru-RU" b="1" dirty="0" smtClean="0">
                <a:solidFill>
                  <a:prstClr val="black"/>
                </a:solidFill>
                <a:latin typeface="Arial" pitchFamily="34" charset="0"/>
                <a:cs typeface="Arial" pitchFamily="34" charset="0"/>
              </a:rPr>
              <a:t>, </a:t>
            </a:r>
            <a:r>
              <a:rPr lang="ru-RU" b="1" dirty="0" err="1" smtClean="0">
                <a:solidFill>
                  <a:prstClr val="black"/>
                </a:solidFill>
                <a:latin typeface="Times New Roman" pitchFamily="18" charset="0"/>
                <a:ea typeface="Arial" pitchFamily="34" charset="0"/>
                <a:cs typeface="Times New Roman" pitchFamily="18" charset="0"/>
              </a:rPr>
              <a:t>МД</a:t>
            </a:r>
            <a:r>
              <a:rPr lang="ru-RU" b="1" dirty="0" smtClean="0">
                <a:solidFill>
                  <a:prstClr val="black"/>
                </a:solidFill>
                <a:latin typeface="Times New Roman" pitchFamily="18" charset="0"/>
                <a:ea typeface="Arial" pitchFamily="34" charset="0"/>
                <a:cs typeface="Times New Roman" pitchFamily="18" charset="0"/>
              </a:rPr>
              <a:t> </a:t>
            </a:r>
            <a:r>
              <a:rPr lang="ru-RU" b="1" dirty="0" smtClean="0">
                <a:solidFill>
                  <a:prstClr val="black"/>
                </a:solidFill>
                <a:latin typeface="Arial"/>
                <a:ea typeface="Arial" pitchFamily="34" charset="0"/>
                <a:cs typeface="Times New Roman" pitchFamily="18" charset="0"/>
              </a:rPr>
              <a:t>–</a:t>
            </a:r>
            <a:r>
              <a:rPr lang="ru-RU" b="1" dirty="0" smtClean="0">
                <a:solidFill>
                  <a:prstClr val="black"/>
                </a:solidFill>
                <a:latin typeface="Times New Roman" pitchFamily="18" charset="0"/>
                <a:ea typeface="Arial" pitchFamily="34" charset="0"/>
                <a:cs typeface="Times New Roman" pitchFamily="18" charset="0"/>
              </a:rPr>
              <a:t> мыслительная деятельность</a:t>
            </a:r>
            <a:r>
              <a:rPr lang="ru-RU" b="1" dirty="0" smtClean="0">
                <a:solidFill>
                  <a:prstClr val="black"/>
                </a:solidFill>
                <a:latin typeface="Arial" pitchFamily="34" charset="0"/>
                <a:cs typeface="Arial" pitchFamily="34" charset="0"/>
              </a:rPr>
              <a:t>, </a:t>
            </a:r>
            <a:r>
              <a:rPr lang="ru-RU" b="1" dirty="0" smtClean="0">
                <a:solidFill>
                  <a:prstClr val="black"/>
                </a:solidFill>
                <a:latin typeface="Times New Roman" pitchFamily="18" charset="0"/>
                <a:ea typeface="Arial" pitchFamily="34" charset="0"/>
                <a:cs typeface="Times New Roman" pitchFamily="18" charset="0"/>
              </a:rPr>
              <a:t>ПФ </a:t>
            </a:r>
            <a:r>
              <a:rPr lang="ru-RU" b="1" dirty="0" smtClean="0">
                <a:solidFill>
                  <a:prstClr val="black"/>
                </a:solidFill>
                <a:latin typeface="Arial"/>
                <a:ea typeface="Arial" pitchFamily="34" charset="0"/>
                <a:cs typeface="Times New Roman" pitchFamily="18" charset="0"/>
              </a:rPr>
              <a:t>–</a:t>
            </a:r>
            <a:r>
              <a:rPr lang="ru-RU" b="1" dirty="0" smtClean="0">
                <a:solidFill>
                  <a:prstClr val="black"/>
                </a:solidFill>
                <a:latin typeface="Times New Roman" pitchFamily="18" charset="0"/>
                <a:ea typeface="Arial" pitchFamily="34" charset="0"/>
                <a:cs typeface="Times New Roman" pitchFamily="18" charset="0"/>
              </a:rPr>
              <a:t> профориентация</a:t>
            </a:r>
            <a:r>
              <a:rPr lang="ru-RU" b="1" dirty="0" smtClean="0">
                <a:solidFill>
                  <a:prstClr val="black"/>
                </a:solidFill>
                <a:latin typeface="Arial" pitchFamily="34" charset="0"/>
                <a:cs typeface="Arial" pitchFamily="34" charset="0"/>
              </a:rPr>
              <a:t>, </a:t>
            </a:r>
            <a:r>
              <a:rPr lang="ru-RU" b="1" dirty="0" smtClean="0">
                <a:solidFill>
                  <a:prstClr val="black"/>
                </a:solidFill>
                <a:latin typeface="Times New Roman" pitchFamily="18" charset="0"/>
                <a:ea typeface="Arial" pitchFamily="34" charset="0"/>
                <a:cs typeface="Times New Roman" pitchFamily="18" charset="0"/>
              </a:rPr>
              <a:t>Л </a:t>
            </a:r>
            <a:r>
              <a:rPr lang="ru-RU" b="1" dirty="0" smtClean="0">
                <a:solidFill>
                  <a:prstClr val="black"/>
                </a:solidFill>
                <a:latin typeface="Arial"/>
                <a:ea typeface="Arial" pitchFamily="34" charset="0"/>
                <a:cs typeface="Times New Roman" pitchFamily="18" charset="0"/>
              </a:rPr>
              <a:t>–</a:t>
            </a:r>
            <a:r>
              <a:rPr lang="ru-RU" b="1" dirty="0" smtClean="0">
                <a:solidFill>
                  <a:prstClr val="black"/>
                </a:solidFill>
                <a:latin typeface="Times New Roman" pitchFamily="18" charset="0"/>
                <a:ea typeface="Arial" pitchFamily="34" charset="0"/>
                <a:cs typeface="Times New Roman" pitchFamily="18" charset="0"/>
              </a:rPr>
              <a:t> ценностные ориентации личности</a:t>
            </a:r>
            <a:endParaRPr lang="ru-RU" b="1" dirty="0" smtClean="0">
              <a:solidFill>
                <a:prstClr val="black"/>
              </a:solidFill>
              <a:latin typeface="Arial" pitchFamily="34" charset="0"/>
              <a:cs typeface="Arial" pitchFamily="34" charset="0"/>
            </a:endParaRPr>
          </a:p>
        </p:txBody>
      </p:sp>
      <p:sp>
        <p:nvSpPr>
          <p:cNvPr id="10" name="Овал 9"/>
          <p:cNvSpPr/>
          <p:nvPr/>
        </p:nvSpPr>
        <p:spPr>
          <a:xfrm>
            <a:off x="2771800" y="2564904"/>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М</a:t>
            </a:r>
            <a:endParaRPr lang="ru-RU" dirty="0">
              <a:solidFill>
                <a:prstClr val="white"/>
              </a:solidFill>
            </a:endParaRPr>
          </a:p>
        </p:txBody>
      </p:sp>
      <p:sp>
        <p:nvSpPr>
          <p:cNvPr id="11" name="Овал 10"/>
          <p:cNvSpPr/>
          <p:nvPr/>
        </p:nvSpPr>
        <p:spPr>
          <a:xfrm>
            <a:off x="2771800" y="4101075"/>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И</a:t>
            </a:r>
            <a:endParaRPr lang="ru-RU" dirty="0">
              <a:solidFill>
                <a:prstClr val="white"/>
              </a:solidFill>
            </a:endParaRPr>
          </a:p>
        </p:txBody>
      </p:sp>
      <p:sp>
        <p:nvSpPr>
          <p:cNvPr id="12" name="Овал 11"/>
          <p:cNvSpPr/>
          <p:nvPr/>
        </p:nvSpPr>
        <p:spPr>
          <a:xfrm>
            <a:off x="4355976" y="3044957"/>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prstClr val="white"/>
                </a:solidFill>
              </a:rPr>
              <a:t>МД</a:t>
            </a:r>
            <a:endParaRPr lang="ru-RU" dirty="0">
              <a:solidFill>
                <a:prstClr val="white"/>
              </a:solidFill>
            </a:endParaRPr>
          </a:p>
        </p:txBody>
      </p:sp>
      <p:sp>
        <p:nvSpPr>
          <p:cNvPr id="13" name="Овал 12"/>
          <p:cNvSpPr/>
          <p:nvPr/>
        </p:nvSpPr>
        <p:spPr>
          <a:xfrm>
            <a:off x="5508104" y="3044957"/>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ПФ</a:t>
            </a:r>
            <a:endParaRPr lang="ru-RU" dirty="0">
              <a:solidFill>
                <a:prstClr val="white"/>
              </a:solidFill>
            </a:endParaRPr>
          </a:p>
        </p:txBody>
      </p:sp>
      <p:sp>
        <p:nvSpPr>
          <p:cNvPr id="14" name="Овал 13"/>
          <p:cNvSpPr/>
          <p:nvPr/>
        </p:nvSpPr>
        <p:spPr>
          <a:xfrm>
            <a:off x="6588224" y="2564904"/>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Л</a:t>
            </a:r>
            <a:endParaRPr lang="ru-RU" dirty="0">
              <a:solidFill>
                <a:prstClr val="white"/>
              </a:solidFill>
            </a:endParaRPr>
          </a:p>
        </p:txBody>
      </p:sp>
      <p:sp>
        <p:nvSpPr>
          <p:cNvPr id="16" name="Овал 15"/>
          <p:cNvSpPr/>
          <p:nvPr/>
        </p:nvSpPr>
        <p:spPr>
          <a:xfrm>
            <a:off x="6588224" y="4101075"/>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prstClr val="white"/>
                </a:solidFill>
              </a:rPr>
              <a:t>МД</a:t>
            </a:r>
            <a:endParaRPr lang="ru-RU" dirty="0">
              <a:solidFill>
                <a:prstClr val="white"/>
              </a:solidFill>
            </a:endParaRPr>
          </a:p>
        </p:txBody>
      </p:sp>
      <p:sp>
        <p:nvSpPr>
          <p:cNvPr id="17" name="Овал 16"/>
          <p:cNvSpPr/>
          <p:nvPr/>
        </p:nvSpPr>
        <p:spPr>
          <a:xfrm>
            <a:off x="7668344" y="2564904"/>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white"/>
                </a:solidFill>
              </a:rPr>
              <a:t>Л</a:t>
            </a:r>
            <a:endParaRPr lang="ru-RU" dirty="0">
              <a:solidFill>
                <a:prstClr val="white"/>
              </a:solidFill>
            </a:endParaRPr>
          </a:p>
        </p:txBody>
      </p:sp>
      <p:sp>
        <p:nvSpPr>
          <p:cNvPr id="18" name="Овал 17"/>
          <p:cNvSpPr/>
          <p:nvPr/>
        </p:nvSpPr>
        <p:spPr>
          <a:xfrm>
            <a:off x="7668344" y="4101075"/>
            <a:ext cx="914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prstClr val="white"/>
                </a:solidFill>
              </a:rPr>
              <a:t>МД</a:t>
            </a:r>
            <a:endParaRPr lang="ru-RU" dirty="0">
              <a:solidFill>
                <a:prstClr val="white"/>
              </a:solidFill>
            </a:endParaRPr>
          </a:p>
        </p:txBody>
      </p:sp>
      <p:sp>
        <p:nvSpPr>
          <p:cNvPr id="23" name="Стрелка вниз 22"/>
          <p:cNvSpPr/>
          <p:nvPr/>
        </p:nvSpPr>
        <p:spPr>
          <a:xfrm>
            <a:off x="1259632" y="2084851"/>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Стрелка вниз 23"/>
          <p:cNvSpPr/>
          <p:nvPr/>
        </p:nvSpPr>
        <p:spPr>
          <a:xfrm flipH="1">
            <a:off x="1259633" y="3717032"/>
            <a:ext cx="45719" cy="384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5" name="Стрелка вниз 24"/>
          <p:cNvSpPr/>
          <p:nvPr/>
        </p:nvSpPr>
        <p:spPr>
          <a:xfrm>
            <a:off x="3275856" y="2084851"/>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6" name="Стрелка вниз 25"/>
          <p:cNvSpPr/>
          <p:nvPr/>
        </p:nvSpPr>
        <p:spPr>
          <a:xfrm>
            <a:off x="3203848" y="3717032"/>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7" name="Стрелка вниз 26"/>
          <p:cNvSpPr/>
          <p:nvPr/>
        </p:nvSpPr>
        <p:spPr>
          <a:xfrm flipH="1">
            <a:off x="4788024" y="2180862"/>
            <a:ext cx="72008" cy="768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Стрелка вниз 27"/>
          <p:cNvSpPr/>
          <p:nvPr/>
        </p:nvSpPr>
        <p:spPr>
          <a:xfrm flipH="1">
            <a:off x="5796136" y="2180862"/>
            <a:ext cx="72008" cy="7680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0" name="Стрелка вниз 29"/>
          <p:cNvSpPr/>
          <p:nvPr/>
        </p:nvSpPr>
        <p:spPr>
          <a:xfrm>
            <a:off x="7020272" y="2180862"/>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1" name="Стрелка вниз 30"/>
          <p:cNvSpPr/>
          <p:nvPr/>
        </p:nvSpPr>
        <p:spPr>
          <a:xfrm>
            <a:off x="8100392" y="2084851"/>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2" name="Стрелка вниз 31"/>
          <p:cNvSpPr/>
          <p:nvPr/>
        </p:nvSpPr>
        <p:spPr>
          <a:xfrm>
            <a:off x="7020272" y="3717032"/>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3" name="Стрелка вниз 32"/>
          <p:cNvSpPr/>
          <p:nvPr/>
        </p:nvSpPr>
        <p:spPr>
          <a:xfrm>
            <a:off x="8172400" y="3717032"/>
            <a:ext cx="72008" cy="48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4" name="Стрелка вправо 33"/>
          <p:cNvSpPr/>
          <p:nvPr/>
        </p:nvSpPr>
        <p:spPr>
          <a:xfrm>
            <a:off x="1763688" y="3044958"/>
            <a:ext cx="978408" cy="19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5" name="Стрелка вправо 34"/>
          <p:cNvSpPr/>
          <p:nvPr/>
        </p:nvSpPr>
        <p:spPr>
          <a:xfrm>
            <a:off x="1763688" y="4581128"/>
            <a:ext cx="978408" cy="19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6" name="Стрелка вправо 35"/>
          <p:cNvSpPr/>
          <p:nvPr/>
        </p:nvSpPr>
        <p:spPr>
          <a:xfrm rot="1240348" flipV="1">
            <a:off x="3668827" y="3217166"/>
            <a:ext cx="747234" cy="113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7" name="Стрелка вправо 36"/>
          <p:cNvSpPr/>
          <p:nvPr/>
        </p:nvSpPr>
        <p:spPr>
          <a:xfrm rot="19876932" flipV="1">
            <a:off x="3698869" y="4273284"/>
            <a:ext cx="747234" cy="113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8" name="Стрелка вправо 37"/>
          <p:cNvSpPr/>
          <p:nvPr/>
        </p:nvSpPr>
        <p:spPr>
          <a:xfrm flipV="1">
            <a:off x="5147384" y="3709385"/>
            <a:ext cx="387642" cy="89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9" name="Стрелка вправо 38"/>
          <p:cNvSpPr/>
          <p:nvPr/>
        </p:nvSpPr>
        <p:spPr>
          <a:xfrm flipV="1">
            <a:off x="6372200" y="3429001"/>
            <a:ext cx="387642" cy="89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0" name="Стрелка вправо 39"/>
          <p:cNvSpPr/>
          <p:nvPr/>
        </p:nvSpPr>
        <p:spPr>
          <a:xfrm rot="2350308" flipV="1">
            <a:off x="6300192" y="4197086"/>
            <a:ext cx="387642" cy="89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1" name="Стрелка вправо 40"/>
          <p:cNvSpPr/>
          <p:nvPr/>
        </p:nvSpPr>
        <p:spPr>
          <a:xfrm flipV="1">
            <a:off x="7380312" y="3236979"/>
            <a:ext cx="387642" cy="89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2" name="Стрелка вправо 41"/>
          <p:cNvSpPr/>
          <p:nvPr/>
        </p:nvSpPr>
        <p:spPr>
          <a:xfrm flipV="1">
            <a:off x="7440028" y="4712739"/>
            <a:ext cx="387642" cy="89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614989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8370" name="Picture 2"/>
          <p:cNvPicPr>
            <a:picLocks noGrp="1" noChangeAspect="1" noChangeArrowheads="1"/>
          </p:cNvPicPr>
          <p:nvPr>
            <p:ph idx="1"/>
          </p:nvPr>
        </p:nvPicPr>
        <p:blipFill>
          <a:blip r:embed="rId2"/>
          <a:srcRect/>
          <a:stretch>
            <a:fillRect/>
          </a:stretch>
        </p:blipFill>
        <p:spPr bwMode="auto">
          <a:xfrm>
            <a:off x="214282" y="142852"/>
            <a:ext cx="8786874" cy="657229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lstStyle/>
          <a:p>
            <a:r>
              <a:rPr lang="ru-RU" sz="2800" b="1" dirty="0" smtClean="0">
                <a:solidFill>
                  <a:srgbClr val="7030A0"/>
                </a:solidFill>
                <a:latin typeface="Times New Roman" pitchFamily="18" charset="0"/>
                <a:cs typeface="Times New Roman" pitchFamily="18" charset="0"/>
              </a:rPr>
              <a:t>Общие положения</a:t>
            </a:r>
            <a:endParaRPr lang="ru-RU" sz="28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928670"/>
            <a:ext cx="8715436" cy="5715040"/>
          </a:xfrm>
        </p:spPr>
        <p:txBody>
          <a:bodyPr/>
          <a:lstStyle/>
          <a:p>
            <a:pPr>
              <a:buAutoNum type="arabicPeriod"/>
            </a:pPr>
            <a:r>
              <a:rPr lang="ru-RU" sz="2200" dirty="0" smtClean="0">
                <a:solidFill>
                  <a:srgbClr val="000066"/>
                </a:solidFill>
                <a:latin typeface="Times New Roman" pitchFamily="18" charset="0"/>
                <a:cs typeface="Times New Roman" pitchFamily="18" charset="0"/>
              </a:rPr>
              <a:t>ИОМ – это последовательность этапов реализации индивидуальной образовательной Программы (плана) с учётом конкретных условий образовательного процесса. </a:t>
            </a:r>
          </a:p>
          <a:p>
            <a:pPr algn="just">
              <a:buAutoNum type="arabicPeriod"/>
            </a:pPr>
            <a:r>
              <a:rPr lang="ru-RU" sz="2200" dirty="0" smtClean="0">
                <a:solidFill>
                  <a:srgbClr val="000066"/>
                </a:solidFill>
                <a:latin typeface="Times New Roman" pitchFamily="18" charset="0"/>
                <a:cs typeface="Times New Roman" pitchFamily="18" charset="0"/>
              </a:rPr>
              <a:t>ИОМ не имеет нормативно регламентированной структуры и содержания. Школа самостоятельно определяет компоненты индивидуальной образовательной Программы или индивидуального образовательного маршрута (далее – ИОМ). Способ построения ИОМ характеризует проблемы ученика, склонного к </a:t>
            </a:r>
            <a:r>
              <a:rPr lang="ru-RU" sz="2200" dirty="0" err="1" smtClean="0">
                <a:solidFill>
                  <a:srgbClr val="000066"/>
                </a:solidFill>
                <a:latin typeface="Times New Roman" pitchFamily="18" charset="0"/>
                <a:cs typeface="Times New Roman" pitchFamily="18" charset="0"/>
              </a:rPr>
              <a:t>неуспешности</a:t>
            </a:r>
            <a:r>
              <a:rPr lang="ru-RU" sz="2200" dirty="0" smtClean="0">
                <a:solidFill>
                  <a:srgbClr val="000066"/>
                </a:solidFill>
                <a:latin typeface="Times New Roman" pitchFamily="18" charset="0"/>
                <a:cs typeface="Times New Roman" pitchFamily="18" charset="0"/>
              </a:rPr>
              <a:t> в освоении образовательной программы, отражает динамику его учебных достижений и позволяет вовремя корректировать компоненты образовательной деятельности. </a:t>
            </a:r>
          </a:p>
          <a:p>
            <a:pPr algn="just">
              <a:buAutoNum type="arabicPeriod"/>
            </a:pPr>
            <a:r>
              <a:rPr lang="ru-RU" sz="2200" dirty="0" smtClean="0">
                <a:solidFill>
                  <a:srgbClr val="000066"/>
                </a:solidFill>
                <a:latin typeface="Times New Roman" pitchFamily="18" charset="0"/>
                <a:cs typeface="Times New Roman" pitchFamily="18" charset="0"/>
              </a:rPr>
              <a:t>Содержание ИОМ определяется образовательными потребностями, индивидуальными способностями, интересом и возможностями обучающегося, а главное – выявленными дефицитами его учебной деятельности.</a:t>
            </a:r>
            <a:endParaRPr lang="ru-RU" sz="2200" dirty="0">
              <a:solidFill>
                <a:srgbClr val="000066"/>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lstStyle/>
          <a:p>
            <a:r>
              <a:rPr lang="ru-RU" sz="2800" b="1" dirty="0" smtClean="0">
                <a:solidFill>
                  <a:srgbClr val="7030A0"/>
                </a:solidFill>
                <a:latin typeface="Times New Roman" pitchFamily="18" charset="0"/>
                <a:cs typeface="Times New Roman" pitchFamily="18" charset="0"/>
              </a:rPr>
              <a:t>Вариативные образовательные маршруты</a:t>
            </a:r>
            <a:endParaRPr lang="ru-RU" sz="28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357850"/>
          </a:xfrm>
        </p:spPr>
        <p:txBody>
          <a:bodyPr/>
          <a:lstStyle/>
          <a:p>
            <a:pPr>
              <a:buNone/>
            </a:pPr>
            <a:r>
              <a:rPr lang="ru-RU" sz="2800" dirty="0" smtClean="0"/>
              <a:t>1. </a:t>
            </a:r>
            <a:r>
              <a:rPr lang="ru-RU" sz="2800" dirty="0" smtClean="0">
                <a:solidFill>
                  <a:srgbClr val="000066"/>
                </a:solidFill>
                <a:latin typeface="Times New Roman" pitchFamily="18" charset="0"/>
                <a:cs typeface="Times New Roman" pitchFamily="18" charset="0"/>
              </a:rPr>
              <a:t>Вариативный образовательный маршрут для обучающихся с опережаю</a:t>
            </a:r>
            <a:r>
              <a:rPr lang="ru-RU" sz="2800" dirty="0" err="1" smtClean="0">
                <a:solidFill>
                  <a:srgbClr val="000066"/>
                </a:solidFill>
                <a:latin typeface="Times New Roman" pitchFamily="18" charset="0"/>
                <a:cs typeface="Times New Roman" pitchFamily="18" charset="0"/>
              </a:rPr>
              <a:t>щими</a:t>
            </a:r>
            <a:r>
              <a:rPr lang="ru-RU" sz="2800" dirty="0" smtClean="0">
                <a:solidFill>
                  <a:srgbClr val="000066"/>
                </a:solidFill>
                <a:latin typeface="Times New Roman" pitchFamily="18" charset="0"/>
                <a:cs typeface="Times New Roman" pitchFamily="18" charset="0"/>
              </a:rPr>
              <a:t> темпами развития. </a:t>
            </a:r>
          </a:p>
          <a:p>
            <a:pPr>
              <a:buNone/>
            </a:pPr>
            <a:r>
              <a:rPr lang="ru-RU" sz="2800" dirty="0" smtClean="0">
                <a:solidFill>
                  <a:srgbClr val="000066"/>
                </a:solidFill>
                <a:latin typeface="Times New Roman" pitchFamily="18" charset="0"/>
                <a:cs typeface="Times New Roman" pitchFamily="18" charset="0"/>
              </a:rPr>
              <a:t>2. Вариативный образовательный маршрут для обучающихся с ослаблен</a:t>
            </a:r>
            <a:r>
              <a:rPr lang="ru-RU" sz="2800" dirty="0" err="1" smtClean="0">
                <a:solidFill>
                  <a:srgbClr val="000066"/>
                </a:solidFill>
                <a:latin typeface="Times New Roman" pitchFamily="18" charset="0"/>
                <a:cs typeface="Times New Roman" pitchFamily="18" charset="0"/>
              </a:rPr>
              <a:t>ным</a:t>
            </a:r>
            <a:r>
              <a:rPr lang="ru-RU" sz="2800" dirty="0" smtClean="0">
                <a:solidFill>
                  <a:srgbClr val="000066"/>
                </a:solidFill>
                <a:latin typeface="Times New Roman" pitchFamily="18" charset="0"/>
                <a:cs typeface="Times New Roman" pitchFamily="18" charset="0"/>
              </a:rPr>
              <a:t> здоровьем. </a:t>
            </a:r>
          </a:p>
          <a:p>
            <a:pPr>
              <a:buNone/>
            </a:pPr>
            <a:r>
              <a:rPr lang="ru-RU" sz="2800" dirty="0" smtClean="0">
                <a:solidFill>
                  <a:srgbClr val="000066"/>
                </a:solidFill>
                <a:latin typeface="Times New Roman" pitchFamily="18" charset="0"/>
                <a:cs typeface="Times New Roman" pitchFamily="18" charset="0"/>
              </a:rPr>
              <a:t>3. Вариативный образовательный маршрут для обучающихся с низким уровнем учебной мотивации и трудностями в обучении. </a:t>
            </a:r>
          </a:p>
          <a:p>
            <a:pPr>
              <a:buNone/>
            </a:pPr>
            <a:r>
              <a:rPr lang="ru-RU" sz="2800" dirty="0" smtClean="0">
                <a:solidFill>
                  <a:srgbClr val="000066"/>
                </a:solidFill>
                <a:latin typeface="Times New Roman" pitchFamily="18" charset="0"/>
                <a:cs typeface="Times New Roman" pitchFamily="18" charset="0"/>
              </a:rPr>
              <a:t>4. Вариативный образовательный маршрут для одаренных обучающихся с различными специальными способностями.</a:t>
            </a:r>
            <a:endParaRPr lang="ru-RU" sz="2800" dirty="0">
              <a:solidFill>
                <a:srgbClr val="000066"/>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828800" y="142875"/>
            <a:ext cx="6934200" cy="428625"/>
          </a:xfrm>
        </p:spPr>
        <p:txBody>
          <a:bodyPr/>
          <a:lstStyle/>
          <a:p>
            <a:r>
              <a:rPr lang="ru-RU" smtClean="0"/>
              <a:t>Диагностика ФГ</a:t>
            </a:r>
          </a:p>
        </p:txBody>
      </p:sp>
      <p:pic>
        <p:nvPicPr>
          <p:cNvPr id="16387" name="Picture 2"/>
          <p:cNvPicPr>
            <a:picLocks noGrp="1" noChangeAspect="1" noChangeArrowheads="1"/>
          </p:cNvPicPr>
          <p:nvPr>
            <p:ph idx="1"/>
          </p:nvPr>
        </p:nvPicPr>
        <p:blipFill>
          <a:blip r:embed="rId2"/>
          <a:srcRect/>
          <a:stretch>
            <a:fillRect/>
          </a:stretch>
        </p:blipFill>
        <p:spPr>
          <a:xfrm>
            <a:off x="0" y="3857628"/>
            <a:ext cx="9144000" cy="3000372"/>
          </a:xfrm>
        </p:spPr>
      </p:pic>
      <p:pic>
        <p:nvPicPr>
          <p:cNvPr id="16388" name="Picture 2"/>
          <p:cNvPicPr>
            <a:picLocks noChangeAspect="1" noChangeArrowheads="1"/>
          </p:cNvPicPr>
          <p:nvPr/>
        </p:nvPicPr>
        <p:blipFill>
          <a:blip r:embed="rId3"/>
          <a:srcRect/>
          <a:stretch>
            <a:fillRect/>
          </a:stretch>
        </p:blipFill>
        <p:spPr bwMode="auto">
          <a:xfrm>
            <a:off x="0" y="642938"/>
            <a:ext cx="9144000" cy="307181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9395" name="Picture 3"/>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0418" name="Picture 2"/>
          <p:cNvPicPr>
            <a:picLocks noGrp="1" noChangeAspect="1" noChangeArrowheads="1"/>
          </p:cNvPicPr>
          <p:nvPr>
            <p:ph idx="1"/>
          </p:nvPr>
        </p:nvPicPr>
        <p:blipFill>
          <a:blip r:embed="rId2"/>
          <a:srcRect/>
          <a:stretch>
            <a:fillRect/>
          </a:stretch>
        </p:blipFill>
        <p:spPr bwMode="auto">
          <a:xfrm>
            <a:off x="0" y="1"/>
            <a:ext cx="9143999" cy="392906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3429000"/>
            <a:ext cx="9143999" cy="3428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lstStyle/>
          <a:p>
            <a:pPr>
              <a:spcAft>
                <a:spcPts val="0"/>
              </a:spcAft>
            </a:pPr>
            <a:r>
              <a:rPr lang="ru-RU" sz="2400" b="1" dirty="0" smtClean="0">
                <a:latin typeface="Times New Roman"/>
                <a:ea typeface="Times New Roman"/>
              </a:rPr>
              <a:t/>
            </a:r>
            <a:br>
              <a:rPr lang="ru-RU" sz="2400" b="1" dirty="0" smtClean="0">
                <a:latin typeface="Times New Roman"/>
                <a:ea typeface="Times New Roman"/>
              </a:rPr>
            </a:br>
            <a:r>
              <a:rPr lang="ru-RU" sz="2400" b="1" dirty="0" smtClean="0">
                <a:latin typeface="Times New Roman"/>
                <a:ea typeface="Times New Roman"/>
              </a:rPr>
              <a:t>Оценка </a:t>
            </a:r>
            <a:r>
              <a:rPr lang="ru-RU" sz="2400" b="1" dirty="0">
                <a:latin typeface="Times New Roman"/>
                <a:ea typeface="Times New Roman"/>
              </a:rPr>
              <a:t>индивидуального прогресса</a:t>
            </a:r>
            <a:r>
              <a:rPr lang="ru-RU" sz="2400" dirty="0">
                <a:latin typeface="Times New Roman"/>
                <a:ea typeface="Times New Roman"/>
              </a:rPr>
              <a:t/>
            </a:r>
            <a:br>
              <a:rPr lang="ru-RU" sz="2400" dirty="0">
                <a:latin typeface="Times New Roman"/>
                <a:ea typeface="Times New Roman"/>
              </a:rPr>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2302363"/>
              </p:ext>
            </p:extLst>
          </p:nvPr>
        </p:nvGraphicFramePr>
        <p:xfrm>
          <a:off x="107505" y="476672"/>
          <a:ext cx="8856983" cy="6136103"/>
        </p:xfrm>
        <a:graphic>
          <a:graphicData uri="http://schemas.openxmlformats.org/drawingml/2006/table">
            <a:tbl>
              <a:tblPr firstRow="1" bandRow="1">
                <a:tableStyleId>{5C22544A-7EE6-4342-B048-85BDC9FD1C3A}</a:tableStyleId>
              </a:tblPr>
              <a:tblGrid>
                <a:gridCol w="5505049"/>
                <a:gridCol w="1693861"/>
                <a:gridCol w="1658073"/>
              </a:tblGrid>
              <a:tr h="394139">
                <a:tc>
                  <a:txBody>
                    <a:bodyPr/>
                    <a:lstStyle/>
                    <a:p>
                      <a:pPr algn="just">
                        <a:spcAft>
                          <a:spcPts val="0"/>
                        </a:spcAft>
                      </a:pPr>
                      <a:r>
                        <a:rPr lang="ru-RU" sz="2000" b="1" dirty="0">
                          <a:effectLst/>
                          <a:latin typeface="Times New Roman"/>
                          <a:ea typeface="Times New Roman"/>
                        </a:rPr>
                        <a:t>результаты</a:t>
                      </a:r>
                    </a:p>
                  </a:txBody>
                  <a:tcPr marL="68580" marR="68580" marT="0" marB="0"/>
                </a:tc>
                <a:tc>
                  <a:txBody>
                    <a:bodyPr/>
                    <a:lstStyle/>
                    <a:p>
                      <a:pPr algn="just">
                        <a:spcAft>
                          <a:spcPts val="0"/>
                        </a:spcAft>
                      </a:pPr>
                      <a:r>
                        <a:rPr lang="ru-RU" sz="2000" b="1" dirty="0">
                          <a:effectLst/>
                          <a:latin typeface="Times New Roman"/>
                          <a:ea typeface="Times New Roman"/>
                        </a:rPr>
                        <a:t>1 полугодие</a:t>
                      </a:r>
                    </a:p>
                  </a:txBody>
                  <a:tcPr marL="68580" marR="68580" marT="0" marB="0"/>
                </a:tc>
                <a:tc>
                  <a:txBody>
                    <a:bodyPr/>
                    <a:lstStyle/>
                    <a:p>
                      <a:pPr algn="just">
                        <a:spcAft>
                          <a:spcPts val="0"/>
                        </a:spcAft>
                      </a:pPr>
                      <a:r>
                        <a:rPr lang="ru-RU" sz="2000" b="1" dirty="0">
                          <a:effectLst/>
                          <a:latin typeface="Times New Roman"/>
                          <a:ea typeface="Times New Roman"/>
                        </a:rPr>
                        <a:t>2 полугодие</a:t>
                      </a:r>
                    </a:p>
                  </a:txBody>
                  <a:tcPr marL="68580" marR="68580" marT="0" marB="0"/>
                </a:tc>
              </a:tr>
              <a:tr h="394139">
                <a:tc>
                  <a:txBody>
                    <a:bodyPr/>
                    <a:lstStyle/>
                    <a:p>
                      <a:pPr>
                        <a:spcAft>
                          <a:spcPts val="0"/>
                        </a:spcAft>
                      </a:pPr>
                      <a:r>
                        <a:rPr lang="ru-RU" sz="1800" b="1" dirty="0">
                          <a:effectLst/>
                          <a:latin typeface="Times New Roman"/>
                          <a:ea typeface="Times New Roman"/>
                        </a:rPr>
                        <a:t>Мотивация к учебной деятельности</a:t>
                      </a:r>
                    </a:p>
                  </a:txBody>
                  <a:tcPr marL="68580" marR="68580" marT="0" marB="0"/>
                </a:tc>
                <a:tc>
                  <a:txBody>
                    <a:bodyPr/>
                    <a:lstStyle/>
                    <a:p>
                      <a:pPr algn="just">
                        <a:spcAft>
                          <a:spcPts val="0"/>
                        </a:spcAft>
                      </a:pPr>
                      <a:r>
                        <a:rPr lang="ru-RU" sz="1800" b="1" dirty="0">
                          <a:effectLst/>
                          <a:latin typeface="Times New Roman"/>
                          <a:ea typeface="Times New Roman"/>
                        </a:rPr>
                        <a:t>слабая</a:t>
                      </a:r>
                    </a:p>
                  </a:txBody>
                  <a:tcPr marL="68580" marR="68580" marT="0" marB="0"/>
                </a:tc>
                <a:tc>
                  <a:txBody>
                    <a:bodyPr/>
                    <a:lstStyle/>
                    <a:p>
                      <a:pPr algn="just">
                        <a:spcAft>
                          <a:spcPts val="0"/>
                        </a:spcAft>
                      </a:pPr>
                      <a:r>
                        <a:rPr lang="ru-RU" sz="1800" b="1" dirty="0">
                          <a:effectLst/>
                          <a:latin typeface="Times New Roman"/>
                          <a:ea typeface="Times New Roman"/>
                        </a:rPr>
                        <a:t>средняя</a:t>
                      </a:r>
                    </a:p>
                  </a:txBody>
                  <a:tcPr marL="68580" marR="68580" marT="0" marB="0"/>
                </a:tc>
              </a:tr>
              <a:tr h="364396">
                <a:tc>
                  <a:txBody>
                    <a:bodyPr/>
                    <a:lstStyle/>
                    <a:p>
                      <a:pPr algn="just">
                        <a:spcAft>
                          <a:spcPts val="0"/>
                        </a:spcAft>
                      </a:pPr>
                      <a:r>
                        <a:rPr lang="ru-RU" sz="1800" b="1" dirty="0">
                          <a:effectLst/>
                          <a:latin typeface="Times New Roman"/>
                          <a:ea typeface="Times New Roman"/>
                        </a:rPr>
                        <a:t>Способность к самоконтролю</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a:effectLst/>
                          <a:latin typeface="Times New Roman"/>
                          <a:ea typeface="Times New Roman"/>
                        </a:rPr>
                        <a:t>Знание моральных норм поведения</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dirty="0">
                          <a:effectLst/>
                          <a:latin typeface="Times New Roman"/>
                          <a:ea typeface="Times New Roman"/>
                        </a:rPr>
                        <a:t>Соблюдение правил поведения </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a:effectLst/>
                          <a:latin typeface="Times New Roman"/>
                          <a:ea typeface="Times New Roman"/>
                        </a:rPr>
                        <a:t>Участие в общественной жизни </a:t>
                      </a:r>
                    </a:p>
                  </a:txBody>
                  <a:tcPr marL="68580" marR="68580" marT="0" marB="0"/>
                </a:tc>
                <a:tc>
                  <a:txBody>
                    <a:bodyPr/>
                    <a:lstStyle/>
                    <a:p>
                      <a:pPr algn="just">
                        <a:spcAft>
                          <a:spcPts val="0"/>
                        </a:spcAft>
                      </a:pPr>
                      <a:r>
                        <a:rPr lang="ru-RU" sz="1800" b="1" dirty="0">
                          <a:effectLst/>
                          <a:latin typeface="Times New Roman"/>
                          <a:ea typeface="Times New Roman"/>
                        </a:rPr>
                        <a:t>пассивен</a:t>
                      </a:r>
                    </a:p>
                  </a:txBody>
                  <a:tcPr marL="68580" marR="68580" marT="0" marB="0"/>
                </a:tc>
                <a:tc>
                  <a:txBody>
                    <a:bodyPr/>
                    <a:lstStyle/>
                    <a:p>
                      <a:pPr algn="just">
                        <a:spcAft>
                          <a:spcPts val="0"/>
                        </a:spcAft>
                      </a:pPr>
                      <a:r>
                        <a:rPr lang="ru-RU" sz="1800" b="1" dirty="0">
                          <a:effectLst/>
                          <a:latin typeface="Times New Roman"/>
                          <a:ea typeface="Times New Roman"/>
                        </a:rPr>
                        <a:t>активен</a:t>
                      </a:r>
                    </a:p>
                  </a:txBody>
                  <a:tcPr marL="68580" marR="68580" marT="0" marB="0"/>
                </a:tc>
              </a:tr>
              <a:tr h="394139">
                <a:tc>
                  <a:txBody>
                    <a:bodyPr/>
                    <a:lstStyle/>
                    <a:p>
                      <a:pPr algn="just">
                        <a:spcAft>
                          <a:spcPts val="0"/>
                        </a:spcAft>
                      </a:pPr>
                      <a:r>
                        <a:rPr lang="ru-RU" sz="1800" b="1" dirty="0">
                          <a:effectLst/>
                          <a:latin typeface="Times New Roman"/>
                          <a:ea typeface="Times New Roman"/>
                        </a:rPr>
                        <a:t>Адекватно использует речевые </a:t>
                      </a:r>
                      <a:r>
                        <a:rPr lang="ru-RU" sz="1800" b="1" dirty="0" smtClean="0">
                          <a:effectLst/>
                          <a:latin typeface="Times New Roman"/>
                          <a:ea typeface="Times New Roman"/>
                        </a:rPr>
                        <a:t>средства</a:t>
                      </a:r>
                      <a:endParaRPr lang="ru-RU" sz="1800" b="1" dirty="0">
                        <a:effectLst/>
                        <a:latin typeface="Times New Roman"/>
                        <a:ea typeface="Times New Roman"/>
                      </a:endParaRP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a:effectLst/>
                          <a:latin typeface="Times New Roman"/>
                          <a:ea typeface="Times New Roman"/>
                        </a:rPr>
                        <a:t>Участвует в дискуссии, формулирует проблему</a:t>
                      </a:r>
                    </a:p>
                  </a:txBody>
                  <a:tcPr marL="68580" marR="68580" marT="0" marB="0"/>
                </a:tc>
                <a:tc>
                  <a:txBody>
                    <a:bodyPr/>
                    <a:lstStyle/>
                    <a:p>
                      <a:pPr algn="just">
                        <a:spcAft>
                          <a:spcPts val="0"/>
                        </a:spcAft>
                      </a:pPr>
                      <a:r>
                        <a:rPr lang="ru-RU" sz="1800" b="1" dirty="0">
                          <a:effectLst/>
                          <a:latin typeface="Times New Roman"/>
                          <a:ea typeface="Times New Roman"/>
                        </a:rPr>
                        <a:t>пассивен</a:t>
                      </a:r>
                    </a:p>
                  </a:txBody>
                  <a:tcPr marL="68580" marR="68580" marT="0" marB="0"/>
                </a:tc>
                <a:tc>
                  <a:txBody>
                    <a:bodyPr/>
                    <a:lstStyle/>
                    <a:p>
                      <a:pPr algn="just">
                        <a:spcAft>
                          <a:spcPts val="0"/>
                        </a:spcAft>
                      </a:pPr>
                      <a:r>
                        <a:rPr lang="ru-RU" sz="1800" b="1" dirty="0">
                          <a:effectLst/>
                          <a:latin typeface="Times New Roman"/>
                          <a:ea typeface="Times New Roman"/>
                        </a:rPr>
                        <a:t>пассивен</a:t>
                      </a:r>
                    </a:p>
                  </a:txBody>
                  <a:tcPr marL="68580" marR="68580" marT="0" marB="0"/>
                </a:tc>
              </a:tr>
              <a:tr h="394139">
                <a:tc>
                  <a:txBody>
                    <a:bodyPr/>
                    <a:lstStyle/>
                    <a:p>
                      <a:pPr algn="just">
                        <a:spcAft>
                          <a:spcPts val="0"/>
                        </a:spcAft>
                      </a:pPr>
                      <a:r>
                        <a:rPr lang="ru-RU" sz="1800" b="1">
                          <a:effectLst/>
                          <a:latin typeface="Times New Roman"/>
                          <a:ea typeface="Times New Roman"/>
                        </a:rPr>
                        <a:t>Формулирует свою позицию, аргументирует ее</a:t>
                      </a:r>
                    </a:p>
                  </a:txBody>
                  <a:tcPr marL="68580" marR="68580" marT="0" marB="0"/>
                </a:tc>
                <a:tc>
                  <a:txBody>
                    <a:bodyPr/>
                    <a:lstStyle/>
                    <a:p>
                      <a:pPr algn="just">
                        <a:spcAft>
                          <a:spcPts val="0"/>
                        </a:spcAft>
                      </a:pPr>
                      <a:r>
                        <a:rPr lang="ru-RU" sz="1800" b="1" dirty="0">
                          <a:effectLst/>
                          <a:latin typeface="Times New Roman"/>
                          <a:ea typeface="Times New Roman"/>
                        </a:rPr>
                        <a:t>частично</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647900">
                <a:tc>
                  <a:txBody>
                    <a:bodyPr/>
                    <a:lstStyle/>
                    <a:p>
                      <a:pPr algn="just">
                        <a:spcAft>
                          <a:spcPts val="0"/>
                        </a:spcAft>
                      </a:pPr>
                      <a:r>
                        <a:rPr lang="ru-RU" sz="1800" b="1">
                          <a:effectLst/>
                          <a:latin typeface="Times New Roman"/>
                          <a:ea typeface="Times New Roman"/>
                        </a:rPr>
                        <a:t>Использует ИКТ (текст набирает, заполняет базы данных, делает презентацию, рисует, сканирует)</a:t>
                      </a:r>
                    </a:p>
                  </a:txBody>
                  <a:tcPr marL="68580" marR="68580" marT="0" marB="0"/>
                </a:tc>
                <a:tc>
                  <a:txBody>
                    <a:bodyPr/>
                    <a:lstStyle/>
                    <a:p>
                      <a:pPr algn="just">
                        <a:spcAft>
                          <a:spcPts val="0"/>
                        </a:spcAft>
                      </a:pPr>
                      <a:r>
                        <a:rPr lang="ru-RU" sz="1800" b="1" dirty="0">
                          <a:effectLst/>
                          <a:latin typeface="Times New Roman"/>
                          <a:ea typeface="Times New Roman"/>
                        </a:rPr>
                        <a:t>частично</a:t>
                      </a:r>
                    </a:p>
                  </a:txBody>
                  <a:tcPr marL="68580" marR="68580" marT="0" marB="0"/>
                </a:tc>
                <a:tc>
                  <a:txBody>
                    <a:bodyPr/>
                    <a:lstStyle/>
                    <a:p>
                      <a:pPr>
                        <a:spcAft>
                          <a:spcPts val="0"/>
                        </a:spcAft>
                      </a:pPr>
                      <a:r>
                        <a:rPr lang="ru-RU" sz="1800" b="1" dirty="0">
                          <a:effectLst/>
                          <a:latin typeface="Times New Roman"/>
                          <a:ea typeface="Times New Roman"/>
                        </a:rPr>
                        <a:t>В полном объеме</a:t>
                      </a:r>
                    </a:p>
                  </a:txBody>
                  <a:tcPr marL="68580" marR="68580" marT="0" marB="0"/>
                </a:tc>
              </a:tr>
              <a:tr h="394139">
                <a:tc>
                  <a:txBody>
                    <a:bodyPr/>
                    <a:lstStyle/>
                    <a:p>
                      <a:pPr algn="just">
                        <a:spcAft>
                          <a:spcPts val="0"/>
                        </a:spcAft>
                      </a:pPr>
                      <a:r>
                        <a:rPr lang="ru-RU" sz="1800" b="1">
                          <a:effectLst/>
                          <a:latin typeface="Times New Roman"/>
                          <a:ea typeface="Times New Roman"/>
                        </a:rPr>
                        <a:t>Использует разные источники информации</a:t>
                      </a:r>
                    </a:p>
                  </a:txBody>
                  <a:tcPr marL="68580" marR="68580" marT="0" marB="0"/>
                </a:tc>
                <a:tc>
                  <a:txBody>
                    <a:bodyPr/>
                    <a:lstStyle/>
                    <a:p>
                      <a:pPr algn="just">
                        <a:spcAft>
                          <a:spcPts val="0"/>
                        </a:spcAft>
                      </a:pPr>
                      <a:r>
                        <a:rPr lang="ru-RU" sz="1800" b="1" dirty="0">
                          <a:effectLst/>
                          <a:latin typeface="Times New Roman"/>
                          <a:ea typeface="Times New Roman"/>
                        </a:rPr>
                        <a:t>частично</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a:effectLst/>
                          <a:latin typeface="Times New Roman"/>
                          <a:ea typeface="Times New Roman"/>
                        </a:rPr>
                        <a:t>Работает с таблицами, диаграммами, графиками</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a:effectLst/>
                          <a:latin typeface="Times New Roman"/>
                          <a:ea typeface="Times New Roman"/>
                        </a:rPr>
                        <a:t>Выполняет учебный проект</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dirty="0">
                          <a:effectLst/>
                          <a:latin typeface="Times New Roman"/>
                          <a:ea typeface="Times New Roman"/>
                        </a:rPr>
                        <a:t>Умеет строить модели, схемы</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r h="394139">
                <a:tc>
                  <a:txBody>
                    <a:bodyPr/>
                    <a:lstStyle/>
                    <a:p>
                      <a:pPr algn="just">
                        <a:spcAft>
                          <a:spcPts val="0"/>
                        </a:spcAft>
                      </a:pPr>
                      <a:r>
                        <a:rPr lang="ru-RU" sz="1800" b="1" dirty="0">
                          <a:effectLst/>
                          <a:latin typeface="Times New Roman"/>
                          <a:ea typeface="Times New Roman"/>
                        </a:rPr>
                        <a:t>Работает по алгоритму</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c>
                  <a:txBody>
                    <a:bodyPr/>
                    <a:lstStyle/>
                    <a:p>
                      <a:pPr algn="just">
                        <a:spcAft>
                          <a:spcPts val="0"/>
                        </a:spcAft>
                      </a:pPr>
                      <a:r>
                        <a:rPr lang="ru-RU" sz="1800" b="1" dirty="0">
                          <a:effectLst/>
                          <a:latin typeface="Times New Roman"/>
                          <a:ea typeface="Times New Roman"/>
                        </a:rPr>
                        <a:t>+</a:t>
                      </a:r>
                    </a:p>
                  </a:txBody>
                  <a:tcPr marL="68580" marR="68580" marT="0" marB="0"/>
                </a:tc>
              </a:tr>
            </a:tbl>
          </a:graphicData>
        </a:graphic>
      </p:graphicFrame>
    </p:spTree>
    <p:extLst>
      <p:ext uri="{BB962C8B-B14F-4D97-AF65-F5344CB8AC3E}">
        <p14:creationId xmlns:p14="http://schemas.microsoft.com/office/powerpoint/2010/main" val="4220576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FBC3F2-CFD9-4F79-83B4-DCC5A75FF6E7}"/>
              </a:ext>
            </a:extLst>
          </p:cNvPr>
          <p:cNvSpPr>
            <a:spLocks noGrp="1"/>
          </p:cNvSpPr>
          <p:nvPr>
            <p:ph type="title"/>
          </p:nvPr>
        </p:nvSpPr>
        <p:spPr>
          <a:xfrm>
            <a:off x="107504" y="188641"/>
            <a:ext cx="8712968" cy="648071"/>
          </a:xfrm>
        </p:spPr>
        <p:txBody>
          <a:bodyPr>
            <a:normAutofit fontScale="90000"/>
          </a:bodyPr>
          <a:lstStyle/>
          <a:p>
            <a:pPr algn="ctr"/>
            <a:r>
              <a:rPr lang="ru-RU"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Изменения в области педагогических практик:</a:t>
            </a:r>
            <a:endParaRPr lang="ru-RU" sz="32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D969E27-0418-4EBE-8E8C-3EB982DDC5BC}"/>
              </a:ext>
            </a:extLst>
          </p:cNvPr>
          <p:cNvSpPr>
            <a:spLocks noGrp="1"/>
          </p:cNvSpPr>
          <p:nvPr>
            <p:ph idx="1"/>
          </p:nvPr>
        </p:nvSpPr>
        <p:spPr>
          <a:xfrm>
            <a:off x="107504" y="836712"/>
            <a:ext cx="8928992" cy="6021288"/>
          </a:xfrm>
        </p:spPr>
        <p:txBody>
          <a:bodyPr>
            <a:normAutofit fontScale="55000" lnSpcReduction="20000"/>
          </a:bodyPr>
          <a:lstStyle/>
          <a:p>
            <a:pPr marL="514350" indent="-514350">
              <a:buFont typeface="+mj-lt"/>
              <a:buAutoNum type="arabicPeriod"/>
            </a:pP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Фокус не на деятельности учителя по представлению нового учебного материала, а на стимулировании собственной учебной деятельности школьника.</a:t>
            </a:r>
          </a:p>
          <a:p>
            <a:pPr marL="514350" indent="-514350">
              <a:buFont typeface="+mj-lt"/>
              <a:buAutoNum type="arabicPeriod"/>
            </a:pP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мотивирующей образовательной среды (положительные эмоции и амбициозные задачи для каждого ученика, принцип «ученик - владелец процесса, учитель - наставник»).</a:t>
            </a:r>
          </a:p>
          <a:p>
            <a:pPr marL="514350" indent="-514350">
              <a:buFont typeface="+mj-lt"/>
              <a:buAutoNum type="arabicPeriod"/>
            </a:pP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Обучение через исследование: ученик (один или вместе с другими учениками) уточняет задачу, ищет информацию, представляет результат, формулирует критерии оценки и вместе с учителем оценивает успешность выполнения задачи.</a:t>
            </a:r>
          </a:p>
          <a:p>
            <a:pPr marL="514350" indent="-514350">
              <a:buFont typeface="+mj-lt"/>
              <a:buAutoNum type="arabicPeriod"/>
            </a:pP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Оценивание для обучения: выполняет функцию обратной связи - показывает сильные и слабые результаты, высвечивает ближайшие и долгосрочные цели учебной работы.</a:t>
            </a:r>
          </a:p>
          <a:p>
            <a:pPr marL="514350" indent="-514350">
              <a:buFont typeface="+mj-lt"/>
              <a:buAutoNum type="arabicPeriod"/>
            </a:pP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Учебные задачи и учебный опыт </a:t>
            </a:r>
            <a:r>
              <a:rPr lang="ru-RU" sz="3800" dirty="0" err="1">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релевантны</a:t>
            </a: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 (востребованы сейчас) реальному опыту ученика, актуальны для него.</a:t>
            </a:r>
          </a:p>
          <a:p>
            <a:pPr marL="514350" indent="-514350">
              <a:buFont typeface="+mj-lt"/>
              <a:buAutoNum type="arabicPeriod"/>
            </a:pPr>
            <a:r>
              <a:rPr lang="ru-RU" sz="38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Проектное обучение: прежде всего групповые межпредметные проекты (3‑15 чел.) длительностью от нескольких дней до целого учебного года, в том числе в связке с реальными задачами своего сообщества (города, округа).</a:t>
            </a:r>
            <a:r>
              <a:rPr lang="ru-RU" sz="31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3100" dirty="0">
                <a:solidFill>
                  <a:srgbClr val="000066"/>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2541217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76056" y="1800145"/>
            <a:ext cx="3744416" cy="3108543"/>
          </a:xfrm>
          <a:prstGeom prst="rect">
            <a:avLst/>
          </a:prstGeom>
        </p:spPr>
        <p:txBody>
          <a:bodyPr wrap="square">
            <a:spAutoFit/>
          </a:bodyPr>
          <a:lstStyle/>
          <a:p>
            <a:pPr>
              <a:defRPr/>
            </a:pPr>
            <a:r>
              <a:rPr lang="ru-RU" sz="2800" b="1" i="1" dirty="0" smtClean="0">
                <a:solidFill>
                  <a:srgbClr val="7030A0"/>
                </a:solidFill>
                <a:latin typeface="NewBaskervilleITC-Italic"/>
              </a:rPr>
              <a:t>Если школьник не хочет учиться,</a:t>
            </a:r>
          </a:p>
          <a:p>
            <a:pPr>
              <a:defRPr/>
            </a:pPr>
            <a:r>
              <a:rPr lang="ru-RU" sz="2800" b="1" i="1" dirty="0" smtClean="0">
                <a:solidFill>
                  <a:srgbClr val="7030A0"/>
                </a:solidFill>
                <a:latin typeface="NewBaskervilleITC-Italic"/>
              </a:rPr>
              <a:t>может быть, чему-то самому главному</a:t>
            </a:r>
          </a:p>
          <a:p>
            <a:pPr>
              <a:defRPr/>
            </a:pPr>
            <a:r>
              <a:rPr lang="ru-RU" sz="2800" b="1" i="1" dirty="0" smtClean="0">
                <a:solidFill>
                  <a:srgbClr val="7030A0"/>
                </a:solidFill>
                <a:latin typeface="NewBaskervilleITC-Italic"/>
              </a:rPr>
              <a:t>не научились мы сами?</a:t>
            </a:r>
            <a:endParaRPr lang="ru-RU" sz="2800" b="1" dirty="0">
              <a:solidFill>
                <a:srgbClr val="7030A0"/>
              </a:solidFill>
            </a:endParaRPr>
          </a:p>
        </p:txBody>
      </p:sp>
      <p:pic>
        <p:nvPicPr>
          <p:cNvPr id="5" name="Picture 2" descr="http://wildkids.biz/uploads/posts/2015-08/1439119682_news.studenty.jpg"/>
          <p:cNvPicPr>
            <a:picLocks noChangeAspect="1" noChangeArrowheads="1"/>
          </p:cNvPicPr>
          <p:nvPr/>
        </p:nvPicPr>
        <p:blipFill>
          <a:blip r:embed="rId2" cstate="print"/>
          <a:srcRect/>
          <a:stretch>
            <a:fillRect/>
          </a:stretch>
        </p:blipFill>
        <p:spPr bwMode="auto">
          <a:xfrm>
            <a:off x="0" y="3356992"/>
            <a:ext cx="4929188" cy="3501008"/>
          </a:xfrm>
          <a:prstGeom prst="rect">
            <a:avLst/>
          </a:prstGeom>
          <a:noFill/>
          <a:ln w="9525">
            <a:noFill/>
            <a:miter lim="800000"/>
            <a:headEnd/>
            <a:tailEnd/>
          </a:ln>
        </p:spPr>
      </p:pic>
      <p:pic>
        <p:nvPicPr>
          <p:cNvPr id="6" name="Picture 4" descr="http://femina.by/upload/medialibrary/7bd/7bdba9ee6abb17c64571f4aa8b3e3b90.jpg"/>
          <p:cNvPicPr>
            <a:picLocks noChangeAspect="1" noChangeArrowheads="1"/>
          </p:cNvPicPr>
          <p:nvPr/>
        </p:nvPicPr>
        <p:blipFill>
          <a:blip r:embed="rId3" cstate="print"/>
          <a:srcRect/>
          <a:stretch>
            <a:fillRect/>
          </a:stretch>
        </p:blipFill>
        <p:spPr bwMode="auto">
          <a:xfrm>
            <a:off x="0" y="0"/>
            <a:ext cx="4857750" cy="3273425"/>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22695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76064"/>
          </a:xfrm>
        </p:spPr>
        <p:txBody>
          <a:bodyPr>
            <a:normAutofit/>
          </a:bodyPr>
          <a:lstStyle/>
          <a:p>
            <a:r>
              <a:rPr lang="ru-RU" sz="2400" b="1" dirty="0" err="1">
                <a:solidFill>
                  <a:srgbClr val="7030A0"/>
                </a:solidFill>
                <a:latin typeface="Times New Roman" pitchFamily="18" charset="0"/>
                <a:cs typeface="Times New Roman" pitchFamily="18" charset="0"/>
              </a:rPr>
              <a:t>ВПР</a:t>
            </a:r>
            <a:r>
              <a:rPr lang="ru-RU" sz="2400" b="1" dirty="0">
                <a:solidFill>
                  <a:srgbClr val="7030A0"/>
                </a:solidFill>
                <a:latin typeface="Times New Roman" pitchFamily="18" charset="0"/>
                <a:cs typeface="Times New Roman" pitchFamily="18" charset="0"/>
              </a:rPr>
              <a:t>: проверка групп умений  учащихся 11 класса</a:t>
            </a:r>
            <a:endParaRPr lang="ru-RU" sz="2400" dirty="0">
              <a:solidFill>
                <a:srgbClr val="7030A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274863900"/>
              </p:ext>
            </p:extLst>
          </p:nvPr>
        </p:nvGraphicFramePr>
        <p:xfrm>
          <a:off x="0" y="764704"/>
          <a:ext cx="9144000" cy="590969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48215">
                  <a:extLst>
                    <a:ext uri="{9D8B030D-6E8A-4147-A177-3AD203B41FA5}">
                      <a16:colId xmlns:a16="http://schemas.microsoft.com/office/drawing/2014/main" xmlns="" val="20001"/>
                    </a:ext>
                  </a:extLst>
                </a:gridCol>
                <a:gridCol w="2323785">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60040">
                <a:tc>
                  <a:txBody>
                    <a:bodyPr/>
                    <a:lstStyle/>
                    <a:p>
                      <a:pPr algn="ctr">
                        <a:lnSpc>
                          <a:spcPct val="115000"/>
                        </a:lnSpc>
                        <a:spcAft>
                          <a:spcPts val="0"/>
                        </a:spcAft>
                      </a:pPr>
                      <a:r>
                        <a:rPr lang="ru-RU" sz="2000" b="1" dirty="0">
                          <a:latin typeface="Times New Roman" pitchFamily="18" charset="0"/>
                          <a:ea typeface="Calibri"/>
                          <a:cs typeface="Times New Roman" pitchFamily="18" charset="0"/>
                        </a:rPr>
                        <a:t>История</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b="1" dirty="0">
                          <a:latin typeface="Times New Roman" pitchFamily="18" charset="0"/>
                          <a:ea typeface="Calibri"/>
                          <a:cs typeface="Times New Roman" pitchFamily="18" charset="0"/>
                        </a:rPr>
                        <a:t>География</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b="1" dirty="0">
                          <a:latin typeface="Times New Roman" pitchFamily="18" charset="0"/>
                          <a:ea typeface="Calibri"/>
                          <a:cs typeface="Times New Roman" pitchFamily="18" charset="0"/>
                        </a:rPr>
                        <a:t>Биология</a:t>
                      </a:r>
                      <a:endParaRPr lang="ru-RU" sz="20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2000" b="1" dirty="0">
                          <a:latin typeface="Times New Roman" pitchFamily="18" charset="0"/>
                          <a:ea typeface="Calibri"/>
                          <a:cs typeface="Times New Roman" pitchFamily="18" charset="0"/>
                        </a:rPr>
                        <a:t>Физика</a:t>
                      </a:r>
                      <a:endParaRPr lang="ru-RU" sz="20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xmlns="" val="10000"/>
                  </a:ext>
                </a:extLst>
              </a:tr>
              <a:tr h="5549651">
                <a:tc>
                  <a:txBody>
                    <a:bodyPr/>
                    <a:lstStyle/>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умение искать, анализировать, сопоставлять и оценивать содержащуюся в различных источниках информацию о событиях и явлениях прошлого;</a:t>
                      </a:r>
                    </a:p>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умение применять исторические знания для осмысления сущности общественных явлений;</a:t>
                      </a:r>
                    </a:p>
                  </a:txBody>
                  <a:tcPr marL="68580" marR="68580" marT="0" marB="0"/>
                </a:tc>
                <a:tc>
                  <a:txBody>
                    <a:bodyPr/>
                    <a:lstStyle/>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умение анализировать географическую информацию, представленную в различных формах;</a:t>
                      </a:r>
                    </a:p>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способность применять полученные в школе географические знания для объяснения различных событий и явлений в повседневной жизни.</a:t>
                      </a:r>
                    </a:p>
                  </a:txBody>
                  <a:tcPr marL="68580" marR="68580" marT="0" marB="0"/>
                </a:tc>
                <a:tc>
                  <a:txBody>
                    <a:bodyPr/>
                    <a:lstStyle/>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овладение умениями по работе с информацией биологического содержания;</a:t>
                      </a:r>
                    </a:p>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применение знаний при объяснении биологических процессов, явлений, а также решении элементарных биологических задач</a:t>
                      </a:r>
                    </a:p>
                  </a:txBody>
                  <a:tcPr marL="68580" marR="68580" marT="0" marB="0"/>
                </a:tc>
                <a:tc>
                  <a:txBody>
                    <a:bodyPr/>
                    <a:lstStyle/>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умение  воспринимать и оценивать информацию физического содержания (работа с текстом);</a:t>
                      </a:r>
                    </a:p>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умение делать выводы на основе экспериментальных данных, планировать исследование;</a:t>
                      </a:r>
                    </a:p>
                    <a:p>
                      <a:pPr marL="342900" lvl="0" indent="-342900">
                        <a:lnSpc>
                          <a:spcPct val="100000"/>
                        </a:lnSpc>
                        <a:spcAft>
                          <a:spcPts val="0"/>
                        </a:spcAft>
                        <a:buFont typeface="Wingdings"/>
                        <a:buChar char=""/>
                      </a:pPr>
                      <a:r>
                        <a:rPr lang="ru-RU" sz="1800" b="0" dirty="0">
                          <a:solidFill>
                            <a:schemeClr val="tx1"/>
                          </a:solidFill>
                          <a:latin typeface="Times New Roman" pitchFamily="18" charset="0"/>
                          <a:ea typeface="Calibri"/>
                          <a:cs typeface="Times New Roman" pitchFamily="18" charset="0"/>
                        </a:rPr>
                        <a:t>умение описывать и объяснять физические явления и свойства тел.</a:t>
                      </a:r>
                    </a:p>
                  </a:txBody>
                  <a:tcPr marL="68580" marR="68580" marT="0" marB="0"/>
                </a:tc>
                <a:extLst>
                  <a:ext uri="{0D108BD9-81ED-4DB2-BD59-A6C34878D82A}">
                    <a16:rowId xmlns:a16="http://schemas.microsoft.com/office/drawing/2014/main" xmlns=""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ru-RU" sz="2400" b="1" dirty="0">
                <a:solidFill>
                  <a:srgbClr val="FF0000"/>
                </a:solidFill>
                <a:latin typeface="Times New Roman"/>
                <a:ea typeface="Times New Roman"/>
              </a:rPr>
              <a:t>Коммуникативные универсальные учебные действия</a:t>
            </a:r>
            <a:endParaRPr lang="ru-RU" sz="2400" dirty="0">
              <a:solidFill>
                <a:srgbClr val="FF0000"/>
              </a:solidFill>
            </a:endParaRPr>
          </a:p>
        </p:txBody>
      </p:sp>
      <p:sp>
        <p:nvSpPr>
          <p:cNvPr id="3" name="Объект 2"/>
          <p:cNvSpPr>
            <a:spLocks noGrp="1"/>
          </p:cNvSpPr>
          <p:nvPr>
            <p:ph sz="half" idx="1"/>
          </p:nvPr>
        </p:nvSpPr>
        <p:spPr>
          <a:xfrm>
            <a:off x="107504" y="980728"/>
            <a:ext cx="4248472" cy="5760640"/>
          </a:xfrm>
        </p:spPr>
        <p:txBody>
          <a:bodyPr/>
          <a:lstStyle/>
          <a:p>
            <a:pPr>
              <a:spcBef>
                <a:spcPts val="0"/>
              </a:spcBef>
            </a:pPr>
            <a:r>
              <a:rPr lang="ru-RU" sz="1800" b="1" dirty="0">
                <a:solidFill>
                  <a:srgbClr val="7030A0"/>
                </a:solidFill>
                <a:latin typeface="Times New Roman" panose="02020603050405020304" pitchFamily="18" charset="0"/>
                <a:cs typeface="Times New Roman" panose="02020603050405020304" pitchFamily="18" charset="0"/>
              </a:rPr>
              <a:t>ООП НОО</a:t>
            </a:r>
          </a:p>
          <a:p>
            <a:pPr>
              <a:spcBef>
                <a:spcPts val="0"/>
              </a:spcBef>
              <a:spcAft>
                <a:spcPts val="0"/>
              </a:spcAft>
              <a:buFont typeface="Symbol"/>
              <a:buChar char=""/>
              <a:tabLst>
                <a:tab pos="630555" algn="l"/>
              </a:tabLst>
            </a:pPr>
            <a:r>
              <a:rPr lang="ru-RU" sz="1800" b="1" dirty="0" smtClean="0">
                <a:solidFill>
                  <a:srgbClr val="002060"/>
                </a:solidFill>
                <a:latin typeface="Times New Roman" panose="02020603050405020304" pitchFamily="18" charset="0"/>
                <a:ea typeface="Times New Roman"/>
                <a:cs typeface="Times New Roman" panose="02020603050405020304" pitchFamily="18" charset="0"/>
              </a:rPr>
              <a:t>учитывать</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 </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разные мнения и стремиться к координации различных позиций в сотрудничестве;</a:t>
            </a:r>
            <a:endParaRPr lang="ru-RU" sz="1800" dirty="0" smtClean="0">
              <a:solidFill>
                <a:srgbClr val="002060"/>
              </a:solidFill>
              <a:latin typeface="Times New Roman" panose="02020603050405020304" pitchFamily="18" charset="0"/>
              <a:ea typeface="Calibri"/>
              <a:cs typeface="Times New Roman" panose="02020603050405020304" pitchFamily="18" charset="0"/>
            </a:endParaRPr>
          </a:p>
          <a:p>
            <a:pPr>
              <a:spcBef>
                <a:spcPts val="0"/>
              </a:spcBef>
              <a:spcAft>
                <a:spcPts val="0"/>
              </a:spcAft>
              <a:buFont typeface="Symbol"/>
              <a:buChar char=""/>
              <a:tabLst>
                <a:tab pos="630555" algn="l"/>
              </a:tabLst>
            </a:pPr>
            <a:r>
              <a:rPr lang="ru-RU" sz="1800" b="1" dirty="0" smtClean="0">
                <a:solidFill>
                  <a:srgbClr val="002060"/>
                </a:solidFill>
                <a:latin typeface="Times New Roman" panose="02020603050405020304" pitchFamily="18" charset="0"/>
                <a:ea typeface="Times New Roman"/>
                <a:cs typeface="Times New Roman" panose="02020603050405020304" pitchFamily="18" charset="0"/>
              </a:rPr>
              <a:t>формулировать </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собственное мнение и позицию;</a:t>
            </a:r>
            <a:endParaRPr lang="ru-RU" sz="1800" dirty="0" smtClean="0">
              <a:solidFill>
                <a:srgbClr val="002060"/>
              </a:solidFill>
              <a:latin typeface="Times New Roman" panose="02020603050405020304" pitchFamily="18" charset="0"/>
              <a:ea typeface="Calibri"/>
              <a:cs typeface="Times New Roman" panose="02020603050405020304" pitchFamily="18" charset="0"/>
            </a:endParaRPr>
          </a:p>
          <a:p>
            <a:pPr>
              <a:spcBef>
                <a:spcPts val="0"/>
              </a:spcBef>
              <a:spcAft>
                <a:spcPts val="0"/>
              </a:spcAft>
              <a:buFont typeface="Symbol"/>
              <a:buChar char=""/>
              <a:tabLst>
                <a:tab pos="630555" algn="l"/>
              </a:tabLst>
            </a:pPr>
            <a:r>
              <a:rPr lang="ru-RU" sz="1800" b="1" dirty="0" smtClean="0">
                <a:solidFill>
                  <a:srgbClr val="002060"/>
                </a:solidFill>
                <a:latin typeface="Times New Roman" panose="02020603050405020304" pitchFamily="18" charset="0"/>
                <a:ea typeface="Times New Roman"/>
                <a:cs typeface="Times New Roman" panose="02020603050405020304" pitchFamily="18" charset="0"/>
              </a:rPr>
              <a:t>задавать</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 вопросы;</a:t>
            </a:r>
            <a:endParaRPr lang="ru-RU" sz="1800" dirty="0" smtClean="0">
              <a:solidFill>
                <a:srgbClr val="002060"/>
              </a:solidFill>
              <a:latin typeface="Times New Roman" panose="02020603050405020304" pitchFamily="18" charset="0"/>
              <a:ea typeface="Calibri"/>
              <a:cs typeface="Times New Roman" panose="02020603050405020304" pitchFamily="18" charset="0"/>
            </a:endParaRPr>
          </a:p>
          <a:p>
            <a:pPr lvl="0">
              <a:spcBef>
                <a:spcPts val="0"/>
              </a:spcBef>
              <a:spcAft>
                <a:spcPts val="0"/>
              </a:spcAft>
              <a:buFont typeface="Symbol"/>
              <a:buChar char=""/>
              <a:tabLst>
                <a:tab pos="630555" algn="l"/>
              </a:tabLst>
            </a:pPr>
            <a:r>
              <a:rPr lang="ru-RU" sz="1800" dirty="0" smtClean="0">
                <a:solidFill>
                  <a:srgbClr val="002060"/>
                </a:solidFill>
                <a:latin typeface="Times New Roman" panose="02020603050405020304" pitchFamily="18" charset="0"/>
                <a:ea typeface="Times New Roman"/>
                <a:cs typeface="Times New Roman" panose="02020603050405020304" pitchFamily="18" charset="0"/>
              </a:rPr>
              <a:t>строить понятные для партнера высказывания, учитывающие, что партнер знает и видит, а что нет;</a:t>
            </a:r>
            <a:endParaRPr lang="ru-RU" sz="1800" dirty="0" smtClean="0">
              <a:solidFill>
                <a:srgbClr val="002060"/>
              </a:solidFill>
              <a:latin typeface="Times New Roman" panose="02020603050405020304" pitchFamily="18" charset="0"/>
              <a:ea typeface="Calibri"/>
              <a:cs typeface="Times New Roman" panose="02020603050405020304" pitchFamily="18" charset="0"/>
            </a:endParaRPr>
          </a:p>
          <a:p>
            <a:pPr>
              <a:spcBef>
                <a:spcPts val="0"/>
              </a:spcBef>
              <a:spcAft>
                <a:spcPts val="0"/>
              </a:spcAft>
              <a:buFont typeface="Symbol"/>
              <a:buChar char=""/>
              <a:tabLst>
                <a:tab pos="630555" algn="l"/>
              </a:tabLst>
            </a:pPr>
            <a:r>
              <a:rPr lang="ru-RU" sz="1800" b="1" dirty="0" smtClean="0">
                <a:solidFill>
                  <a:srgbClr val="002060"/>
                </a:solidFill>
                <a:latin typeface="Times New Roman" panose="02020603050405020304" pitchFamily="18" charset="0"/>
                <a:ea typeface="Times New Roman"/>
                <a:cs typeface="Times New Roman" panose="02020603050405020304" pitchFamily="18" charset="0"/>
              </a:rPr>
              <a:t>адекватно</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 использовать речевые средства для решения различных коммуникативных задач</a:t>
            </a:r>
            <a:endParaRPr lang="ru-RU" sz="1800" dirty="0" smtClean="0">
              <a:solidFill>
                <a:srgbClr val="002060"/>
              </a:solidFill>
              <a:latin typeface="Times New Roman" panose="02020603050405020304" pitchFamily="18" charset="0"/>
              <a:cs typeface="Times New Roman" panose="02020603050405020304" pitchFamily="18" charset="0"/>
            </a:endParaRPr>
          </a:p>
          <a:p>
            <a:pPr lvl="0">
              <a:spcBef>
                <a:spcPts val="0"/>
              </a:spcBef>
              <a:spcAft>
                <a:spcPts val="0"/>
              </a:spcAft>
              <a:buFont typeface="Symbol"/>
              <a:buChar char=""/>
              <a:tabLst>
                <a:tab pos="630555" algn="l"/>
              </a:tabLst>
            </a:pPr>
            <a:r>
              <a:rPr lang="ru-RU" sz="1800" dirty="0" smtClean="0">
                <a:solidFill>
                  <a:srgbClr val="002060"/>
                </a:solidFill>
                <a:latin typeface="Times New Roman" panose="02020603050405020304" pitchFamily="18" charset="0"/>
                <a:ea typeface="Times New Roman"/>
                <a:cs typeface="Times New Roman" panose="02020603050405020304" pitchFamily="18" charset="0"/>
              </a:rPr>
              <a:t>строить </a:t>
            </a:r>
            <a:r>
              <a:rPr lang="ru-RU" sz="1800" dirty="0">
                <a:solidFill>
                  <a:srgbClr val="002060"/>
                </a:solidFill>
                <a:latin typeface="Times New Roman" panose="02020603050405020304" pitchFamily="18" charset="0"/>
                <a:ea typeface="Times New Roman"/>
                <a:cs typeface="Times New Roman" panose="02020603050405020304" pitchFamily="18" charset="0"/>
              </a:rPr>
              <a:t>монологическое высказывание, владеть диалогической формой коммуникации;</a:t>
            </a:r>
            <a:endParaRPr lang="ru-RU" sz="1800" dirty="0">
              <a:solidFill>
                <a:srgbClr val="002060"/>
              </a:solidFill>
              <a:latin typeface="Times New Roman" panose="02020603050405020304" pitchFamily="18" charset="0"/>
              <a:ea typeface="Calibri"/>
              <a:cs typeface="Times New Roman" panose="02020603050405020304" pitchFamily="18" charset="0"/>
            </a:endParaRPr>
          </a:p>
          <a:p>
            <a:pPr lvl="0">
              <a:spcBef>
                <a:spcPts val="0"/>
              </a:spcBef>
              <a:spcAft>
                <a:spcPts val="0"/>
              </a:spcAft>
              <a:buFont typeface="Symbol"/>
              <a:buChar char=""/>
              <a:tabLst>
                <a:tab pos="630555" algn="l"/>
                <a:tab pos="4203065" algn="r"/>
              </a:tabLst>
            </a:pPr>
            <a:r>
              <a:rPr lang="ru-RU" sz="1800" dirty="0" smtClean="0">
                <a:solidFill>
                  <a:srgbClr val="002060"/>
                </a:solidFill>
                <a:latin typeface="Times New Roman" panose="02020603050405020304" pitchFamily="18" charset="0"/>
                <a:ea typeface="Times New Roman"/>
                <a:cs typeface="Times New Roman" panose="02020603050405020304" pitchFamily="18" charset="0"/>
              </a:rPr>
              <a:t>использовать </a:t>
            </a:r>
            <a:r>
              <a:rPr lang="ru-RU" sz="1800" dirty="0">
                <a:solidFill>
                  <a:srgbClr val="002060"/>
                </a:solidFill>
                <a:latin typeface="Times New Roman" panose="02020603050405020304" pitchFamily="18" charset="0"/>
                <a:ea typeface="Times New Roman"/>
                <a:cs typeface="Times New Roman" panose="02020603050405020304" pitchFamily="18" charset="0"/>
              </a:rPr>
              <a:t>речь для регуляции своего действия</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a:t>
            </a:r>
            <a:endParaRPr lang="ru-RU" sz="1800" dirty="0">
              <a:solidFill>
                <a:srgbClr val="002060"/>
              </a:solidFill>
              <a:latin typeface="Times New Roman" panose="02020603050405020304" pitchFamily="18" charset="0"/>
              <a:ea typeface="Times New Roman"/>
              <a:cs typeface="Times New Roman" panose="02020603050405020304" pitchFamily="18" charset="0"/>
            </a:endParaRPr>
          </a:p>
        </p:txBody>
      </p:sp>
      <p:sp>
        <p:nvSpPr>
          <p:cNvPr id="4" name="Объект 3"/>
          <p:cNvSpPr>
            <a:spLocks noGrp="1"/>
          </p:cNvSpPr>
          <p:nvPr>
            <p:ph sz="half" idx="2"/>
          </p:nvPr>
        </p:nvSpPr>
        <p:spPr>
          <a:xfrm>
            <a:off x="4283968" y="980728"/>
            <a:ext cx="4680520" cy="5145435"/>
          </a:xfrm>
        </p:spPr>
        <p:txBody>
          <a:bodyPr/>
          <a:lstStyle/>
          <a:p>
            <a:pPr>
              <a:spcBef>
                <a:spcPts val="0"/>
              </a:spcBef>
            </a:pPr>
            <a:r>
              <a:rPr lang="ru-RU" sz="1800" b="1" dirty="0">
                <a:solidFill>
                  <a:srgbClr val="7030A0"/>
                </a:solidFill>
                <a:latin typeface="Times New Roman" panose="02020603050405020304" pitchFamily="18" charset="0"/>
                <a:cs typeface="Times New Roman" panose="02020603050405020304" pitchFamily="18" charset="0"/>
              </a:rPr>
              <a:t>ООП ООО</a:t>
            </a:r>
          </a:p>
          <a:p>
            <a:pPr lvl="0">
              <a:spcBef>
                <a:spcPts val="0"/>
              </a:spcBef>
              <a:spcAft>
                <a:spcPts val="0"/>
              </a:spcAft>
              <a:buFont typeface="Symbol"/>
              <a:buChar char=""/>
            </a:pPr>
            <a:r>
              <a:rPr lang="ru-RU" sz="1800" b="1" dirty="0" smtClean="0">
                <a:solidFill>
                  <a:srgbClr val="002060"/>
                </a:solidFill>
                <a:latin typeface="Times New Roman" panose="02020603050405020304" pitchFamily="18" charset="0"/>
                <a:ea typeface="Times New Roman"/>
                <a:cs typeface="Times New Roman" panose="02020603050405020304" pitchFamily="18" charset="0"/>
              </a:rPr>
              <a:t>учитывать</a:t>
            </a:r>
            <a:r>
              <a:rPr lang="ru-RU" sz="1800" dirty="0" smtClean="0">
                <a:solidFill>
                  <a:srgbClr val="002060"/>
                </a:solidFill>
                <a:latin typeface="Times New Roman" panose="02020603050405020304" pitchFamily="18" charset="0"/>
                <a:ea typeface="Times New Roman"/>
                <a:cs typeface="Times New Roman" panose="02020603050405020304" pitchFamily="18" charset="0"/>
              </a:rPr>
              <a:t> </a:t>
            </a:r>
            <a:r>
              <a:rPr lang="ru-RU" sz="1800" dirty="0">
                <a:solidFill>
                  <a:srgbClr val="002060"/>
                </a:solidFill>
                <a:latin typeface="Times New Roman" panose="02020603050405020304" pitchFamily="18" charset="0"/>
                <a:ea typeface="Times New Roman"/>
                <a:cs typeface="Times New Roman" panose="02020603050405020304" pitchFamily="18" charset="0"/>
              </a:rPr>
              <a:t>разные мнения и стремиться к координации различных позиций;</a:t>
            </a:r>
            <a:endParaRPr lang="ru-RU" sz="1800" dirty="0">
              <a:solidFill>
                <a:srgbClr val="002060"/>
              </a:solidFill>
              <a:latin typeface="Times New Roman" panose="02020603050405020304" pitchFamily="18" charset="0"/>
              <a:ea typeface="Calibri"/>
              <a:cs typeface="Times New Roman" panose="02020603050405020304" pitchFamily="18" charset="0"/>
            </a:endParaRPr>
          </a:p>
          <a:p>
            <a:pPr lvl="0">
              <a:spcBef>
                <a:spcPts val="0"/>
              </a:spcBef>
              <a:spcAft>
                <a:spcPts val="0"/>
              </a:spcAft>
              <a:buFont typeface="Symbol"/>
              <a:buChar char=""/>
            </a:pPr>
            <a:r>
              <a:rPr lang="ru-RU" sz="1800" b="1" dirty="0">
                <a:solidFill>
                  <a:srgbClr val="002060"/>
                </a:solidFill>
                <a:latin typeface="Times New Roman" panose="02020603050405020304" pitchFamily="18" charset="0"/>
                <a:ea typeface="Calibri"/>
                <a:cs typeface="Times New Roman" panose="02020603050405020304" pitchFamily="18" charset="0"/>
              </a:rPr>
              <a:t>формулировать</a:t>
            </a:r>
            <a:r>
              <a:rPr lang="ru-RU" sz="1800" dirty="0">
                <a:solidFill>
                  <a:srgbClr val="002060"/>
                </a:solidFill>
                <a:latin typeface="Times New Roman" panose="02020603050405020304" pitchFamily="18" charset="0"/>
                <a:ea typeface="Calibri"/>
                <a:cs typeface="Times New Roman" panose="02020603050405020304" pitchFamily="18" charset="0"/>
              </a:rPr>
              <a:t> собственное мнение и позицию, аргументировать их;</a:t>
            </a:r>
          </a:p>
          <a:p>
            <a:pPr lvl="0">
              <a:spcBef>
                <a:spcPts val="0"/>
              </a:spcBef>
              <a:spcAft>
                <a:spcPts val="0"/>
              </a:spcAft>
              <a:buFont typeface="Symbol"/>
              <a:buChar char=""/>
            </a:pPr>
            <a:r>
              <a:rPr lang="ru-RU" sz="1800" dirty="0">
                <a:solidFill>
                  <a:srgbClr val="002060"/>
                </a:solidFill>
                <a:latin typeface="Times New Roman" panose="02020603050405020304" pitchFamily="18" charset="0"/>
                <a:ea typeface="Calibri"/>
                <a:cs typeface="Times New Roman" panose="02020603050405020304" pitchFamily="18" charset="0"/>
              </a:rPr>
              <a:t>устанавливать и сравнивать разные точки зрения;</a:t>
            </a:r>
          </a:p>
          <a:p>
            <a:pPr lvl="0">
              <a:spcBef>
                <a:spcPts val="0"/>
              </a:spcBef>
              <a:spcAft>
                <a:spcPts val="0"/>
              </a:spcAft>
              <a:buFont typeface="Symbol"/>
              <a:buChar char=""/>
            </a:pPr>
            <a:r>
              <a:rPr lang="ru-RU" sz="1800" b="1" dirty="0">
                <a:solidFill>
                  <a:srgbClr val="002060"/>
                </a:solidFill>
                <a:latin typeface="Times New Roman" panose="02020603050405020304" pitchFamily="18" charset="0"/>
                <a:ea typeface="Calibri"/>
                <a:cs typeface="Times New Roman" panose="02020603050405020304" pitchFamily="18" charset="0"/>
              </a:rPr>
              <a:t>задавать</a:t>
            </a:r>
            <a:r>
              <a:rPr lang="ru-RU" sz="1800" dirty="0">
                <a:solidFill>
                  <a:srgbClr val="002060"/>
                </a:solidFill>
                <a:latin typeface="Times New Roman" panose="02020603050405020304" pitchFamily="18" charset="0"/>
                <a:ea typeface="Calibri"/>
                <a:cs typeface="Times New Roman" panose="02020603050405020304" pitchFamily="18" charset="0"/>
              </a:rPr>
              <a:t> вопросы, необходимые для организации собственной деятельности и сотрудничества с партнёром;</a:t>
            </a:r>
          </a:p>
          <a:p>
            <a:pPr lvl="0">
              <a:spcBef>
                <a:spcPts val="0"/>
              </a:spcBef>
              <a:spcAft>
                <a:spcPts val="0"/>
              </a:spcAft>
              <a:buFont typeface="Symbol"/>
              <a:buChar char=""/>
            </a:pPr>
            <a:r>
              <a:rPr lang="ru-RU" sz="1800" b="1" dirty="0">
                <a:solidFill>
                  <a:srgbClr val="002060"/>
                </a:solidFill>
                <a:latin typeface="Times New Roman" panose="02020603050405020304" pitchFamily="18" charset="0"/>
                <a:ea typeface="Calibri"/>
                <a:cs typeface="Times New Roman" panose="02020603050405020304" pitchFamily="18" charset="0"/>
              </a:rPr>
              <a:t>адекватно</a:t>
            </a:r>
            <a:r>
              <a:rPr lang="ru-RU" sz="1800" dirty="0">
                <a:solidFill>
                  <a:srgbClr val="002060"/>
                </a:solidFill>
                <a:latin typeface="Times New Roman" panose="02020603050405020304" pitchFamily="18" charset="0"/>
                <a:ea typeface="Calibri"/>
                <a:cs typeface="Times New Roman" panose="02020603050405020304" pitchFamily="18" charset="0"/>
              </a:rPr>
              <a:t> использовать речевые средства для решения различных коммуникативных задач; </a:t>
            </a:r>
          </a:p>
          <a:p>
            <a:pPr lvl="0">
              <a:spcBef>
                <a:spcPts val="0"/>
              </a:spcBef>
              <a:spcAft>
                <a:spcPts val="0"/>
              </a:spcAft>
              <a:buFont typeface="Symbol"/>
              <a:buChar char=""/>
            </a:pPr>
            <a:r>
              <a:rPr lang="ru-RU" sz="1800" dirty="0">
                <a:solidFill>
                  <a:srgbClr val="002060"/>
                </a:solidFill>
                <a:latin typeface="Times New Roman" panose="02020603050405020304" pitchFamily="18" charset="0"/>
                <a:ea typeface="Calibri"/>
                <a:cs typeface="Times New Roman" panose="02020603050405020304" pitchFamily="18" charset="0"/>
              </a:rPr>
              <a:t>осуществлять контроль, коррекцию, оценку действий партнёра, уметь убеждать;</a:t>
            </a:r>
          </a:p>
          <a:p>
            <a:pPr lvl="0">
              <a:spcBef>
                <a:spcPts val="0"/>
              </a:spcBef>
              <a:spcAft>
                <a:spcPts val="0"/>
              </a:spcAft>
              <a:buFont typeface="Symbol"/>
              <a:buChar char=""/>
            </a:pPr>
            <a:r>
              <a:rPr lang="ru-RU" sz="1800" dirty="0">
                <a:solidFill>
                  <a:srgbClr val="002060"/>
                </a:solidFill>
                <a:latin typeface="Times New Roman" panose="02020603050405020304" pitchFamily="18" charset="0"/>
                <a:ea typeface="Calibri"/>
                <a:cs typeface="Times New Roman" panose="02020603050405020304" pitchFamily="18" charset="0"/>
              </a:rPr>
              <a:t>работать в группе — устанавливать рабочие отношения, эффективно сотрудничать.</a:t>
            </a:r>
          </a:p>
          <a:p>
            <a:pPr marL="0" indent="0">
              <a:buNone/>
            </a:pPr>
            <a:endParaRPr lang="ru-RU" dirty="0"/>
          </a:p>
        </p:txBody>
      </p:sp>
    </p:spTree>
    <p:extLst>
      <p:ext uri="{BB962C8B-B14F-4D97-AF65-F5344CB8AC3E}">
        <p14:creationId xmlns:p14="http://schemas.microsoft.com/office/powerpoint/2010/main" val="31792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E41946-8A27-41EC-BE38-72D2EB6358E6}"/>
              </a:ext>
            </a:extLst>
          </p:cNvPr>
          <p:cNvSpPr>
            <a:spLocks noGrp="1"/>
          </p:cNvSpPr>
          <p:nvPr>
            <p:ph type="title"/>
          </p:nvPr>
        </p:nvSpPr>
        <p:spPr>
          <a:xfrm>
            <a:off x="179512" y="274638"/>
            <a:ext cx="8784976" cy="792778"/>
          </a:xfrm>
        </p:spPr>
        <p:txBody>
          <a:bodyPr>
            <a:normAutofit fontScale="90000"/>
          </a:bodyPr>
          <a:lstStyle/>
          <a:p>
            <a:r>
              <a:rPr kumimoji="0" lang="ru-RU" altLang="ru-RU" sz="3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ru-RU" altLang="ru-RU" sz="3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ru-RU" altLang="ru-RU" sz="2700" b="1" i="0" u="none" strike="noStrike" cap="none" normalizeH="0" baseline="0" dirty="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Перечень конкретных коммуникативных умений </a:t>
            </a:r>
            <a:br>
              <a:rPr kumimoji="0" lang="ru-RU" altLang="ru-RU" sz="2700" b="1" i="0" u="none" strike="noStrike" cap="none" normalizeH="0" baseline="0" dirty="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ru-RU" altLang="ru-RU" sz="2700" b="1" i="0" u="none" strike="noStrike" cap="none" normalizeH="0" baseline="0" dirty="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для учащихся </a:t>
            </a:r>
            <a:r>
              <a:rPr kumimoji="0" lang="ru-RU" altLang="ru-RU" sz="2700" b="1" i="0" u="none" strike="noStrike" cap="none" normalizeH="0" baseline="0" dirty="0" smtClean="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5-11 классов. </a:t>
            </a:r>
            <a:r>
              <a:rPr kumimoji="0" lang="ru-RU" altLang="ru-RU" sz="2700" b="1" i="0" u="none" strike="noStrike" cap="none" normalizeH="0" baseline="0" dirty="0">
                <a:ln>
                  <a:noFill/>
                </a:ln>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Памятка</a:t>
            </a:r>
            <a:r>
              <a:rPr kumimoji="0" lang="ru-RU" altLang="ru-RU" sz="27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t/>
            </a:r>
            <a:br>
              <a:rPr kumimoji="0" lang="ru-RU" altLang="ru-RU" sz="2700" b="1" i="0" u="none" strike="noStrike" cap="none" normalizeH="0" baseline="0" dirty="0">
                <a:ln>
                  <a:noFill/>
                </a:ln>
                <a:solidFill>
                  <a:srgbClr val="7030A0"/>
                </a:solidFill>
                <a:effectLst/>
                <a:latin typeface="Times New Roman" panose="02020603050405020304" pitchFamily="18" charset="0"/>
                <a:cs typeface="Times New Roman" panose="02020603050405020304" pitchFamily="18" charset="0"/>
              </a:rPr>
            </a:br>
            <a:endParaRPr lang="ru-RU" sz="27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6" name="Объект 5">
            <a:extLst>
              <a:ext uri="{FF2B5EF4-FFF2-40B4-BE49-F238E27FC236}">
                <a16:creationId xmlns:a16="http://schemas.microsoft.com/office/drawing/2014/main" xmlns="" id="{E2094064-7927-4119-90B4-02A15A9D847C}"/>
              </a:ext>
            </a:extLst>
          </p:cNvPr>
          <p:cNvGraphicFramePr>
            <a:graphicFrameLocks noGrp="1"/>
          </p:cNvGraphicFramePr>
          <p:nvPr>
            <p:ph idx="1"/>
            <p:extLst>
              <p:ext uri="{D42A27DB-BD31-4B8C-83A1-F6EECF244321}">
                <p14:modId xmlns:p14="http://schemas.microsoft.com/office/powerpoint/2010/main" val="1745376289"/>
              </p:ext>
            </p:extLst>
          </p:nvPr>
        </p:nvGraphicFramePr>
        <p:xfrm>
          <a:off x="179512" y="1268760"/>
          <a:ext cx="8784976" cy="5397682"/>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xmlns="" val="3734019906"/>
                    </a:ext>
                  </a:extLst>
                </a:gridCol>
                <a:gridCol w="792088">
                  <a:extLst>
                    <a:ext uri="{9D8B030D-6E8A-4147-A177-3AD203B41FA5}">
                      <a16:colId xmlns:a16="http://schemas.microsoft.com/office/drawing/2014/main" xmlns="" val="3599099459"/>
                    </a:ext>
                  </a:extLst>
                </a:gridCol>
              </a:tblGrid>
              <a:tr h="468726">
                <a:tc>
                  <a:txBody>
                    <a:bodyPr/>
                    <a:lstStyle/>
                    <a:p>
                      <a:pPr algn="ctr">
                        <a:spcAft>
                          <a:spcPts val="0"/>
                        </a:spcAft>
                      </a:pPr>
                      <a:r>
                        <a:rPr lang="ru-RU" sz="2400" dirty="0">
                          <a:effectLst/>
                          <a:latin typeface="Times New Roman" panose="02020603050405020304" pitchFamily="18" charset="0"/>
                          <a:cs typeface="Times New Roman" panose="02020603050405020304" pitchFamily="18" charset="0"/>
                        </a:rPr>
                        <a:t>Коммуникативные умения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2400">
                          <a:effectLst/>
                          <a:latin typeface="Times New Roman" panose="02020603050405020304" pitchFamily="18" charset="0"/>
                          <a:cs typeface="Times New Roman" panose="02020603050405020304" pitchFamily="18" charset="0"/>
                        </a:rPr>
                        <a:t>+/-</a:t>
                      </a:r>
                      <a:endParaRPr lang="ru-RU"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04060340"/>
                  </a:ext>
                </a:extLst>
              </a:tr>
              <a:tr h="502887">
                <a:tc>
                  <a:txBody>
                    <a:bodyPr/>
                    <a:lstStyle/>
                    <a:p>
                      <a:pPr marL="342900" lvl="0" indent="-342900">
                        <a:buFont typeface="+mj-lt"/>
                        <a:buAutoNum type="arabicPeriod"/>
                      </a:pPr>
                      <a:r>
                        <a:rPr lang="ru-RU" sz="2400" dirty="0">
                          <a:effectLst/>
                          <a:latin typeface="Times New Roman" panose="02020603050405020304" pitchFamily="18" charset="0"/>
                          <a:cs typeface="Times New Roman" panose="02020603050405020304" pitchFamily="18" charset="0"/>
                        </a:rPr>
                        <a:t>Умение строить монолог и диалог</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26786086"/>
                  </a:ext>
                </a:extLst>
              </a:tr>
              <a:tr h="900595">
                <a:tc>
                  <a:txBody>
                    <a:bodyPr/>
                    <a:lstStyle/>
                    <a:p>
                      <a:pPr marL="0" lvl="0" indent="0">
                        <a:buFont typeface="+mj-lt"/>
                        <a:buNone/>
                      </a:pPr>
                      <a:r>
                        <a:rPr lang="ru-RU" sz="2400" dirty="0">
                          <a:effectLst/>
                          <a:latin typeface="Times New Roman" panose="02020603050405020304" pitchFamily="18" charset="0"/>
                          <a:cs typeface="Times New Roman" panose="02020603050405020304" pitchFamily="18" charset="0"/>
                        </a:rPr>
                        <a:t>2. Использование аудио-видео-сопровождения текста, ответа</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12658428"/>
                  </a:ext>
                </a:extLst>
              </a:tr>
              <a:tr h="551515">
                <a:tc>
                  <a:txBody>
                    <a:bodyPr/>
                    <a:lstStyle/>
                    <a:p>
                      <a:pPr marL="0" lvl="0" indent="0">
                        <a:buFont typeface="+mj-lt"/>
                        <a:buNone/>
                      </a:pPr>
                      <a:r>
                        <a:rPr lang="ru-RU" sz="2400" dirty="0">
                          <a:effectLst/>
                          <a:latin typeface="Times New Roman" panose="02020603050405020304" pitchFamily="18" charset="0"/>
                          <a:cs typeface="Times New Roman" panose="02020603050405020304" pitchFamily="18" charset="0"/>
                        </a:rPr>
                        <a:t>3. Умение учитывать разные точки зрения</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9853309"/>
                  </a:ext>
                </a:extLst>
              </a:tr>
              <a:tr h="981416">
                <a:tc>
                  <a:txBody>
                    <a:bodyPr/>
                    <a:lstStyle/>
                    <a:p>
                      <a:pPr marL="0" lvl="0" indent="0">
                        <a:buFont typeface="+mj-lt"/>
                        <a:buNone/>
                      </a:pPr>
                      <a:r>
                        <a:rPr lang="ru-RU" sz="2400" dirty="0">
                          <a:effectLst/>
                          <a:latin typeface="Times New Roman" panose="02020603050405020304" pitchFamily="18" charset="0"/>
                          <a:cs typeface="Times New Roman" panose="02020603050405020304" pitchFamily="18" charset="0"/>
                        </a:rPr>
                        <a:t>4. Способность формулировать свое мнение и обосновывать собственную позицию</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42991419"/>
                  </a:ext>
                </a:extLst>
              </a:tr>
              <a:tr h="487759">
                <a:tc>
                  <a:txBody>
                    <a:bodyPr/>
                    <a:lstStyle/>
                    <a:p>
                      <a:pPr marL="0" lvl="0" indent="0">
                        <a:buFont typeface="+mj-lt"/>
                        <a:buNone/>
                      </a:pPr>
                      <a:r>
                        <a:rPr lang="ru-RU" sz="2400" dirty="0">
                          <a:effectLst/>
                          <a:latin typeface="Times New Roman" panose="02020603050405020304" pitchFamily="18" charset="0"/>
                          <a:cs typeface="Times New Roman" panose="02020603050405020304" pitchFamily="18" charset="0"/>
                        </a:rPr>
                        <a:t>5. Умение договариваться, сотрудничать</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7985652"/>
                  </a:ext>
                </a:extLst>
              </a:tr>
              <a:tr h="529264">
                <a:tc>
                  <a:txBody>
                    <a:bodyPr/>
                    <a:lstStyle/>
                    <a:p>
                      <a:pPr marL="0" lvl="0" indent="0">
                        <a:buFont typeface="+mj-lt"/>
                        <a:buNone/>
                      </a:pPr>
                      <a:r>
                        <a:rPr lang="ru-RU" sz="2400" dirty="0">
                          <a:effectLst/>
                          <a:latin typeface="Times New Roman" panose="02020603050405020304" pitchFamily="18" charset="0"/>
                          <a:cs typeface="Times New Roman" panose="02020603050405020304" pitchFamily="18" charset="0"/>
                        </a:rPr>
                        <a:t>6. Готовность задавать вопросы</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97075589"/>
                  </a:ext>
                </a:extLst>
              </a:tr>
              <a:tr h="975520">
                <a:tc>
                  <a:txBody>
                    <a:bodyPr/>
                    <a:lstStyle/>
                    <a:p>
                      <a:pPr marL="0" lvl="0" indent="0">
                        <a:buFont typeface="+mj-lt"/>
                        <a:buNone/>
                      </a:pPr>
                      <a:r>
                        <a:rPr lang="ru-RU" sz="2400" dirty="0">
                          <a:effectLst/>
                          <a:latin typeface="Times New Roman" panose="02020603050405020304" pitchFamily="18" charset="0"/>
                          <a:cs typeface="Times New Roman" panose="02020603050405020304" pitchFamily="18" charset="0"/>
                        </a:rPr>
                        <a:t>7. Умение использовать речь для регуляции своих действий </a:t>
                      </a:r>
                    </a:p>
                  </a:txBody>
                  <a:tcPr marL="68580" marR="68580" marT="0" marB="0"/>
                </a:tc>
                <a:tc>
                  <a:txBody>
                    <a:bodyPr/>
                    <a:lstStyle/>
                    <a:p>
                      <a:pPr algn="ctr">
                        <a:spcAft>
                          <a:spcPts val="0"/>
                        </a:spcAft>
                      </a:pP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24797145"/>
                  </a:ext>
                </a:extLst>
              </a:tr>
            </a:tbl>
          </a:graphicData>
        </a:graphic>
      </p:graphicFrame>
    </p:spTree>
    <p:extLst>
      <p:ext uri="{BB962C8B-B14F-4D97-AF65-F5344CB8AC3E}">
        <p14:creationId xmlns:p14="http://schemas.microsoft.com/office/powerpoint/2010/main" val="315338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A54D24-7C0F-4194-85A9-84C7EB982142}"/>
              </a:ext>
            </a:extLst>
          </p:cNvPr>
          <p:cNvSpPr>
            <a:spLocks noGrp="1"/>
          </p:cNvSpPr>
          <p:nvPr>
            <p:ph type="title"/>
          </p:nvPr>
        </p:nvSpPr>
        <p:spPr>
          <a:xfrm>
            <a:off x="457200" y="0"/>
            <a:ext cx="8229600" cy="1000108"/>
          </a:xfrm>
        </p:spPr>
        <p:txBody>
          <a:bodyPr>
            <a:normAutofit fontScale="90000"/>
          </a:bodyPr>
          <a:lstStyle/>
          <a:p>
            <a:r>
              <a:rPr lang="ru-RU" sz="2800" b="1" dirty="0">
                <a:solidFill>
                  <a:srgbClr val="7030A0"/>
                </a:solidFill>
                <a:latin typeface="Times New Roman" panose="02020603050405020304" pitchFamily="18" charset="0"/>
                <a:cs typeface="Times New Roman" panose="02020603050405020304" pitchFamily="18" charset="0"/>
              </a:rPr>
              <a:t>Аналитическая справка: коммуникативные умения учащихся 5-ых классов. Негативный опыт</a:t>
            </a:r>
          </a:p>
        </p:txBody>
      </p:sp>
      <p:sp>
        <p:nvSpPr>
          <p:cNvPr id="3" name="Объект 2">
            <a:extLst>
              <a:ext uri="{FF2B5EF4-FFF2-40B4-BE49-F238E27FC236}">
                <a16:creationId xmlns:a16="http://schemas.microsoft.com/office/drawing/2014/main" xmlns="" id="{5C94B22A-85EF-4164-9916-21D781373DCB}"/>
              </a:ext>
            </a:extLst>
          </p:cNvPr>
          <p:cNvSpPr>
            <a:spLocks noGrp="1"/>
          </p:cNvSpPr>
          <p:nvPr>
            <p:ph idx="1"/>
          </p:nvPr>
        </p:nvSpPr>
        <p:spPr>
          <a:xfrm>
            <a:off x="179512" y="928670"/>
            <a:ext cx="8784976" cy="5654692"/>
          </a:xfrm>
        </p:spPr>
        <p:txBody>
          <a:bodyPr>
            <a:normAutofit fontScale="47500" lnSpcReduction="20000"/>
          </a:bodyPr>
          <a:lstStyle/>
          <a:p>
            <a:pPr indent="0" algn="just">
              <a:spcAft>
                <a:spcPts val="0"/>
              </a:spcAft>
              <a:buNone/>
            </a:pPr>
            <a:r>
              <a:rPr lang="ru-RU" sz="4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 ходе проверки выявлено следующее:</a:t>
            </a:r>
            <a:endParaRPr lang="ru-RU" sz="4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u-RU" sz="4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Учащиеся 5-ых классов используют на уроках ответы на вопросы, поставленные учителем, ограниченного формата: в форме укороченных предложений, однозначного характера, без опоры на правила, на алгоритмы, на учебные клише, образцы</a:t>
            </a:r>
            <a:r>
              <a:rPr lang="ru-RU" sz="4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buFont typeface="+mj-lt"/>
              <a:buAutoNum type="arabicPeriod"/>
            </a:pPr>
            <a:endParaRPr lang="ru-RU" sz="4200" b="1" dirty="0">
              <a:solidFill>
                <a:srgbClr val="0070C0"/>
              </a:solidFill>
              <a:effectLst/>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u-RU" sz="4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Учащиеся в своих ответах не опираются на теоретические понятия, научные категории, не пользуются ими как базовым инструментом для построения учебного текста. Например, на уроке математики случайным набором словом, приблизительным рассуждением определяются понятия «стороны угла», «вершина угла» и др.; на уроке русского языка – «суффикс», «приставка» и т.д</a:t>
            </a:r>
            <a:r>
              <a:rPr lang="ru-RU" sz="4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buFont typeface="+mj-lt"/>
              <a:buAutoNum type="arabicPeriod"/>
            </a:pPr>
            <a:endParaRPr lang="ru-RU" sz="4200" b="1" dirty="0">
              <a:solidFill>
                <a:srgbClr val="0070C0"/>
              </a:solidFill>
              <a:effectLst/>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u-RU" sz="4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Учащиеся  не выстраивают целостные ответы, тексты с пояснением тех или иных признаков, фактов. Свою речь строят по форме «вопрос – ответ» с отсутствием развернутых рассуждений, пояснений</a:t>
            </a:r>
            <a:r>
              <a:rPr lang="ru-RU" sz="42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buFont typeface="+mj-lt"/>
              <a:buAutoNum type="arabicPeriod"/>
            </a:pPr>
            <a:endParaRPr lang="ru-RU" sz="4200" b="1" dirty="0">
              <a:solidFill>
                <a:srgbClr val="0070C0"/>
              </a:solidFill>
              <a:effectLst/>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u-RU" sz="4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Речь учащихся не сформирована законченными предложениями, текстами, поэтому зачастую бессвязная, невнятная. Отсутствуют формы речевого оформления ответа на учебный вопрос, задачу; создание текста с пояснениями, рассуждениями.</a:t>
            </a:r>
            <a:endParaRPr lang="ru-RU" sz="4200" b="1" dirty="0">
              <a:solidFill>
                <a:srgbClr val="0070C0"/>
              </a:solidFill>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9141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CB9EA4-F064-46C9-9118-6E0810770AE5}"/>
              </a:ext>
            </a:extLst>
          </p:cNvPr>
          <p:cNvSpPr>
            <a:spLocks noGrp="1"/>
          </p:cNvSpPr>
          <p:nvPr>
            <p:ph type="title"/>
          </p:nvPr>
        </p:nvSpPr>
        <p:spPr/>
        <p:txBody>
          <a:bodyPr/>
          <a:lstStyle/>
          <a:p>
            <a:r>
              <a:rPr kumimoji="0" lang="ru-RU" sz="2500" b="1" i="0" u="none" strike="noStrike" kern="1200" cap="none" spc="0" normalizeH="0" baseline="0" noProof="0" dirty="0">
                <a:ln>
                  <a:noFill/>
                </a:ln>
                <a:solidFill>
                  <a:srgbClr val="7030A0"/>
                </a:solidFill>
                <a:effectLst/>
                <a:uLnTx/>
                <a:uFillTx/>
                <a:latin typeface="Times New Roman" panose="02020603050405020304" pitchFamily="18" charset="0"/>
                <a:ea typeface="+mj-ea"/>
                <a:cs typeface="Times New Roman" panose="02020603050405020304" pitchFamily="18" charset="0"/>
              </a:rPr>
              <a:t>Аналитическая справка: коммуникативные умения учащихся 5-ых классов. Выводы</a:t>
            </a:r>
            <a:endParaRPr lang="ru-RU" dirty="0"/>
          </a:p>
        </p:txBody>
      </p:sp>
      <p:sp>
        <p:nvSpPr>
          <p:cNvPr id="3" name="Объект 2">
            <a:extLst>
              <a:ext uri="{FF2B5EF4-FFF2-40B4-BE49-F238E27FC236}">
                <a16:creationId xmlns:a16="http://schemas.microsoft.com/office/drawing/2014/main" xmlns="" id="{87775F7B-E9A3-4F5E-B912-170DAE60C3B2}"/>
              </a:ext>
            </a:extLst>
          </p:cNvPr>
          <p:cNvSpPr>
            <a:spLocks noGrp="1"/>
          </p:cNvSpPr>
          <p:nvPr>
            <p:ph idx="1"/>
          </p:nvPr>
        </p:nvSpPr>
        <p:spPr>
          <a:xfrm>
            <a:off x="179512" y="1417638"/>
            <a:ext cx="8712968" cy="5440362"/>
          </a:xfrm>
        </p:spPr>
        <p:txBody>
          <a:bodyPr/>
          <a:lstStyle/>
          <a:p>
            <a:pPr indent="0" algn="just">
              <a:spcAft>
                <a:spcPts val="0"/>
              </a:spcAft>
              <a:buNone/>
            </a:pP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Выводы по материалам проверки:</a:t>
            </a:r>
            <a:endParaRPr lang="ru-RU"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основные методы обучения на уроках – фронтальная работа с классом в виде проверки домашнего задания, выполнения заданий учебника и работа по учебнику;</a:t>
            </a:r>
            <a:endParaRPr lang="ru-RU" sz="2000" b="1" dirty="0">
              <a:solidFill>
                <a:srgbClr val="0070C0"/>
              </a:solidFill>
              <a:effectLst/>
              <a:latin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тематическое содержание урока ограничено параграфом учебника;</a:t>
            </a:r>
            <a:endParaRPr lang="ru-RU" sz="2000" b="1" dirty="0">
              <a:solidFill>
                <a:srgbClr val="0070C0"/>
              </a:solidFill>
              <a:effectLst/>
              <a:latin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отсутствие целевой установки на результат урока, отсутствие целеполагания: учащиеся не озадачены вопросами «чем будем заниматься и для чего мы будем это делать, что нужно получить в результате»: знать правило, уметь объяснять орфограмму, уметь делать морфемный разбор слов, научиться различать формы словоизменения и словообразования и т.д.;</a:t>
            </a:r>
            <a:endParaRPr lang="ru-RU" sz="2000" b="1" dirty="0">
              <a:solidFill>
                <a:srgbClr val="0070C0"/>
              </a:solidFill>
              <a:effectLst/>
              <a:latin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ru-RU"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на уроках не выделяются базовые теоретические понятия (правила, алгоритмы, нормы, формулы, клише), которые учащиеся должны использовать для создания своих ответов, текстов, мнений и их обоснований, пояснений, аргументации.</a:t>
            </a:r>
            <a:endParaRPr lang="ru-RU" sz="2000" b="1" dirty="0">
              <a:solidFill>
                <a:srgbClr val="0070C0"/>
              </a:solidFill>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70758546"/>
      </p:ext>
    </p:extLst>
  </p:cSld>
  <p:clrMapOvr>
    <a:masterClrMapping/>
  </p:clrMapOvr>
</p:sld>
</file>

<file path=ppt/theme/theme1.xml><?xml version="1.0" encoding="utf-8"?>
<a:theme xmlns:a="http://schemas.openxmlformats.org/drawingml/2006/main" name="2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РП</Template>
  <TotalTime>3136</TotalTime>
  <Words>2646</Words>
  <Application>Microsoft Office PowerPoint</Application>
  <PresentationFormat>Экран (4:3)</PresentationFormat>
  <Paragraphs>403</Paragraphs>
  <Slides>44</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44</vt:i4>
      </vt:variant>
    </vt:vector>
  </HeadingPairs>
  <TitlesOfParts>
    <vt:vector size="47" baseType="lpstr">
      <vt:lpstr>23_Тема Office</vt:lpstr>
      <vt:lpstr>7_Тема Office</vt:lpstr>
      <vt:lpstr>Chart</vt:lpstr>
      <vt:lpstr> Сравнительный анализ результатов ВПР и школьных контрольных работ. Разработка индивидуального образовательного маршрута учащего. Современные технологии системы оценки результатов освоения учащимися образовательных программ </vt:lpstr>
      <vt:lpstr>Презентация PowerPoint</vt:lpstr>
      <vt:lpstr> Приказ Министерства просвещения Российской Федерации и приказ Федеральной службы по надзору в сфере образования и науки от 06.05.2019 № 590/219 (с изменениями от 24.12.2019 № 1718/716)  </vt:lpstr>
      <vt:lpstr>Диагностика ФГ</vt:lpstr>
      <vt:lpstr>ВПР: проверка групп умений  учащихся 11 класса</vt:lpstr>
      <vt:lpstr>Коммуникативные универсальные учебные действия</vt:lpstr>
      <vt:lpstr> Перечень конкретных коммуникативных умений  для учащихся 5-11 классов. Памятка </vt:lpstr>
      <vt:lpstr>Аналитическая справка: коммуникативные умения учащихся 5-ых классов. Негативный опыт</vt:lpstr>
      <vt:lpstr>Аналитическая справка: коммуникативные умения учащихся 5-ых классов. Выводы</vt:lpstr>
      <vt:lpstr>Перечень конкретных умений смыслового чтения для учащихся 5-10 классов. Памятка </vt:lpstr>
      <vt:lpstr>Презентация PowerPoint</vt:lpstr>
      <vt:lpstr>Результаты на каждом уроке в 3-9 классах</vt:lpstr>
      <vt:lpstr>ВПР. Математика 4 класс   Базовый – 16 б.</vt:lpstr>
      <vt:lpstr> ВПР. Биология 5 класс.  Базовый  – 29 б.  </vt:lpstr>
      <vt:lpstr>   ВПР. География 6 класс Б – 24 б.   </vt:lpstr>
      <vt:lpstr>Проверочная работа ОУ</vt:lpstr>
      <vt:lpstr>Презентация PowerPoint</vt:lpstr>
      <vt:lpstr>Лебедев О.Е., профессор РАО</vt:lpstr>
      <vt:lpstr>Теория развивающего обучения В.В. Давыдова</vt:lpstr>
      <vt:lpstr>Презентация PowerPoint</vt:lpstr>
      <vt:lpstr> ВПР Математика 6 класс </vt:lpstr>
      <vt:lpstr>Аналитическая справка ОУ ????????</vt:lpstr>
      <vt:lpstr>Выявление дефицитов</vt:lpstr>
      <vt:lpstr>Выводы по результатам ВПР</vt:lpstr>
      <vt:lpstr>НИКО: история 6 и 8 классы  </vt:lpstr>
      <vt:lpstr>НИКО: история, 6 класс Диагностическая работа: задание 6.</vt:lpstr>
      <vt:lpstr>Овладение метапредметными умениями </vt:lpstr>
      <vt:lpstr>Освоение свойственных возрасту социальных ролей Гражданин. 8 класс </vt:lpstr>
      <vt:lpstr>Презентация PowerPoint</vt:lpstr>
      <vt:lpstr>Презентация PowerPoint</vt:lpstr>
      <vt:lpstr>Презентация PowerPoint</vt:lpstr>
      <vt:lpstr>НИКО, 8 класс, октябрь 2021 года</vt:lpstr>
      <vt:lpstr>НИКО, 8 класс, октябрь 2021 года</vt:lpstr>
      <vt:lpstr>Личностные результаты: проблемы</vt:lpstr>
      <vt:lpstr>Результаты мониторинговых исследований</vt:lpstr>
      <vt:lpstr>Система мониторинга личностных результатов</vt:lpstr>
      <vt:lpstr>Презентация PowerPoint</vt:lpstr>
      <vt:lpstr>Общие положения</vt:lpstr>
      <vt:lpstr>Вариативные образовательные маршруты</vt:lpstr>
      <vt:lpstr>Презентация PowerPoint</vt:lpstr>
      <vt:lpstr>Презентация PowerPoint</vt:lpstr>
      <vt:lpstr> Оценка индивидуального прогресса </vt:lpstr>
      <vt:lpstr>Изменения в области педагогических практик:</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dc:creator>
  <cp:lastModifiedBy>Надежда Иванова</cp:lastModifiedBy>
  <cp:revision>366</cp:revision>
  <cp:lastPrinted>1601-01-01T00:00:00Z</cp:lastPrinted>
  <dcterms:created xsi:type="dcterms:W3CDTF">2014-10-01T00:34:48Z</dcterms:created>
  <dcterms:modified xsi:type="dcterms:W3CDTF">2023-11-15T18:32:04Z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