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5" r:id="rId2"/>
    <p:sldMasterId id="2147483809" r:id="rId3"/>
  </p:sldMasterIdLst>
  <p:notesMasterIdLst>
    <p:notesMasterId r:id="rId35"/>
  </p:notesMasterIdLst>
  <p:sldIdLst>
    <p:sldId id="1283" r:id="rId4"/>
    <p:sldId id="1775" r:id="rId5"/>
    <p:sldId id="1778" r:id="rId6"/>
    <p:sldId id="1758" r:id="rId7"/>
    <p:sldId id="1696" r:id="rId8"/>
    <p:sldId id="1688" r:id="rId9"/>
    <p:sldId id="1585" r:id="rId10"/>
    <p:sldId id="1767" r:id="rId11"/>
    <p:sldId id="1650" r:id="rId12"/>
    <p:sldId id="1652" r:id="rId13"/>
    <p:sldId id="1651" r:id="rId14"/>
    <p:sldId id="1738" r:id="rId15"/>
    <p:sldId id="1706" r:id="rId16"/>
    <p:sldId id="1709" r:id="rId17"/>
    <p:sldId id="1781" r:id="rId18"/>
    <p:sldId id="1744" r:id="rId19"/>
    <p:sldId id="1745" r:id="rId20"/>
    <p:sldId id="1746" r:id="rId21"/>
    <p:sldId id="1747" r:id="rId22"/>
    <p:sldId id="1770" r:id="rId23"/>
    <p:sldId id="1784" r:id="rId24"/>
    <p:sldId id="1782" r:id="rId25"/>
    <p:sldId id="1783" r:id="rId26"/>
    <p:sldId id="1723" r:id="rId27"/>
    <p:sldId id="1725" r:id="rId28"/>
    <p:sldId id="1772" r:id="rId29"/>
    <p:sldId id="1695" r:id="rId30"/>
    <p:sldId id="1671" r:id="rId31"/>
    <p:sldId id="1672" r:id="rId32"/>
    <p:sldId id="1675" r:id="rId33"/>
    <p:sldId id="17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74E75"/>
    <a:srgbClr val="384E64"/>
    <a:srgbClr val="A8EEFE"/>
    <a:srgbClr val="96EAFE"/>
    <a:srgbClr val="7C5989"/>
    <a:srgbClr val="4D6B8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AEED-6FAA-4C1A-8C3D-44391978D9F2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8E9-A4E7-4813-B068-74AB4BDFE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169DA1-968E-4552-AD07-CE28C33C4D2B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422235-918B-46B7-A675-6B3CBB78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4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8DA8BE-99CE-429F-A128-850D0BC8FF44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C653B7-97A0-407F-84FA-99EDB079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9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61271B-DDA0-4935-917A-972A7CC01EB6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A9EC1D-2F9B-4C65-B8CA-AED30175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4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5D5B76-5314-4667-AD0A-A6093BD316DE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59AA52-C905-446F-8212-D2FDE08A1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6DF428-9AD0-4BEA-A673-A8228302C3F7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F96277-6250-45B5-BC44-8DE57B5B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3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C7CE21-8538-4EE8-ABD2-5AE0A77A4E66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A44D80-B212-4019-97C6-84F7F67B4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4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5041BE-E9C0-4E23-B190-2750AFDC474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387B5C-4304-4AA3-9FFA-79C111E9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2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0AA611-F838-48E6-86C4-94C395C6D33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B50BDD-9CFF-4FA9-8232-6E02E7AD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B5A158-09B6-48AA-A97E-B8E28924AAB6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43ABDE-598F-4FF6-A64C-3EC46F61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4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0F8828-EFAE-4493-A1D7-041105459BD4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B2F73C-7458-406E-A1AB-7FA3C90FE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3942E8-C8F0-48FF-849C-6726345791C5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145B92-B70F-4C07-82DC-8C5884A1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388870-1E80-4D80-BEFF-6E9D187EC27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52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93B446-1A2E-4BE3-96D9-62D1B70DFF3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48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D9053D-D4D6-434F-8E46-012B34DAFF0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029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6CE5EC-5BEA-41E7-B880-967A6704B67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39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96116F-2911-4130-A1C3-4C7A7D4AC37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987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7B274CE-5362-4086-901B-11AC9744456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050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F308661-56DE-4AC4-AF40-F4B1D0732B2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7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9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2492739-7387-48E8-AC85-EF8D0A9EE94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55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179AEE6-2132-490E-9261-658013FD7CE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40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0A0A0CD-B4D6-4E49-83DD-3AE93BC0E47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62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F5B23E-2C55-466F-A43E-3D23850CE46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069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AA37BD1-890D-4619-B215-5AC656DC3E04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6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1663FE-6B4A-49D4-BEA1-6ABEDEDBBF31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40F049-86ED-4AC7-A99F-FCD35CCA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t>&lt;дата/время&gt;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30AA6D-4EC2-457C-A328-E14A14A2D6E2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5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0566D2B4-6753-44C5-A4DE-7ADA2DFD5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071678"/>
            <a:ext cx="8351838" cy="27146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110397"/>
                </a:solidFill>
                <a:latin typeface="Arial" charset="0"/>
              </a:rPr>
              <a:t> </a:t>
            </a:r>
            <a:br>
              <a:rPr lang="ru-RU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sz="40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  <a:t>Федеральные основные общеобразовательные программы начального, основного и среднего образования</a:t>
            </a:r>
            <a:r>
              <a:rPr lang="ru-RU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ru-RU" alt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Подзаголовок 2">
            <a:extLst>
              <a:ext uri="{FF2B5EF4-FFF2-40B4-BE49-F238E27FC236}">
                <a16:creationId xmlns:a16="http://schemas.microsoft.com/office/drawing/2014/main" xmlns="" id="{3DD47DA4-44F7-4954-855A-63E6799F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8337581" cy="1309675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Н.Б, доцент кафедры управления образованием РИПК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ППРО</a:t>
            </a:r>
          </a:p>
          <a:p>
            <a:pPr lvl="0">
              <a:defRPr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Богомазова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Г.Д., заместитель директора Школы № 107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2763C8-A5B0-42E9-B9E5-F96AEC440672}"/>
              </a:ext>
            </a:extLst>
          </p:cNvPr>
          <p:cNvSpPr/>
          <p:nvPr/>
        </p:nvSpPr>
        <p:spPr>
          <a:xfrm>
            <a:off x="179513" y="42863"/>
            <a:ext cx="8640638" cy="1585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Единое образовательное пространство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9001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Федеральная программа «Русский язык»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715436" cy="43577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ФГОС: Рабочая программа учебного предмета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том числе внеурочной деятельности), учебных модулей должны включать: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содержание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учебного предмета, учебного курса 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планируемые результаты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освоения учебного предмета,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тематическое планирование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указанием кол-ва часов, отводимых на освоение каждой темы учебного предмета,  и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по этой теме электронных (цифровых) образовательных ресурсов, являющихся учебно-методическими материалами (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курсов внеурочной деятельности также должны содержать указание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форму проведения занятий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 … формируются с учетом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5.3. Учитель вправе: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варьировать содержание разделов, тем, обозначенных в рабочей программе;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устанавливать последовательность изучения тем;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распределять учебный материал внутри тем;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определять время, отведенное на изучение темы;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выбирать методики и технологии обучения и воспитания;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подбирать и (или) разрабатывать оценочные средства.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5.4.  Учитель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самостоятельно вносить изменения в текущие сроки освоения содержания рабочей программы, календарно-тематического плана в течение учебного года, не нарушая общего количества часов,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отведенных на освоение программы утвержденным учебным планом и календарным учебным графиком.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5.6. Учитель самостоятельно определяет форму подготовки учебного занятия или блока учебных занятий: план, технологическая карта, конспект, поурочный план, блочная схема, опорный конспект, сценарий урока, модель учебного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5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ФЗ «Об образовании в РФ»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Согласно ч. 6 1 ст. 12 ФЗ № 273-ФЗ ОО разрабатывают ООП в соответствии с ФГОС и соответствующими ФООП. При этом содержание и планируемые результаты разработанных образовательными организациями ООП должны быть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ниже соответствующих содержания и планируемых результатов ФООП.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  ОО в обязательном порядке используют федеральные рабочие программы по учебным предметам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«Русский язык», «Литературное чтение» и «Окружающий мир» (начальное общее образование), «Русский язык», «Литература», «История», «Обществознание», «География» и «Основы безопасности жизнедеятельности» (основное общее и среднее общее образование)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При этом согласно ч. 6.4 ст. 12 ФЗ № 273-ФЗ федеральные рабочие программы по остальным учебным предметам могут использоваться как в неизменном виде, так и в качестве методической основы для разработки педагогическими работниками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авторских рабочих программ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учетом имеющегося опыта реализации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углубленного изучения предмета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 этом случае необходимо соблюдать условие, что содержание и планируемые результаты разработанных программ должны быть не ниже, чем в федеральных рабочих программах. 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1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Коллизии в Содержании учебных программ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96044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/>
              </a:rPr>
              <a:t>В ФОП ООО предусмотрена возможность изучения учебных предметов («Математика», «Информатика», «Физика», «Химия», «Биология») на углубленном уровне за счет добавления учебных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</a:rPr>
              <a:t>часов </a:t>
            </a:r>
            <a:r>
              <a:rPr lang="ru-RU" sz="2400" dirty="0">
                <a:solidFill>
                  <a:srgbClr val="7030A0"/>
                </a:solidFill>
                <a:latin typeface="Times New Roman"/>
              </a:rPr>
              <a:t>из части федерального учебного плана, формируемого участниками образовательных отношений. </a:t>
            </a:r>
            <a:endParaRPr lang="ru-RU" sz="2400" dirty="0" smtClean="0">
              <a:solidFill>
                <a:srgbClr val="7030A0"/>
              </a:solidFill>
              <a:latin typeface="Times New Roman"/>
            </a:endParaRPr>
          </a:p>
          <a:p>
            <a:pPr marL="0">
              <a:spcBef>
                <a:spcPts val="0"/>
              </a:spcBef>
            </a:pP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/>
              </a:rPr>
              <a:t>Для реализации модуля «Введение в Новейшую историю России» в учебном курсе «История России» количество часов на изучение учебного предмета «История» в 9 классе рекомендуется увеличить на 14 учебных часов.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409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3 марта  2023 г. № 03-327 «Методические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 по введению ФООП»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мая 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№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03-870 «О направлении информации»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9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Коллизии в содержании учебных предметов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048672"/>
          </a:xfrm>
        </p:spPr>
        <p:txBody>
          <a:bodyPr/>
          <a:lstStyle/>
          <a:p>
            <a:r>
              <a:rPr lang="ru-RU" sz="1600" dirty="0">
                <a:solidFill>
                  <a:srgbClr val="7030A0"/>
                </a:solidFill>
                <a:latin typeface="Times New Roman"/>
              </a:rPr>
              <a:t>При переходе на ФООП не в первый год изучения учебного предмета на соответствующем уровне общего образования необходимо предусмотреть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особый порядок учебного планирования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(переходный период).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/>
              </a:rPr>
              <a:t>Так, например, программой учебного предмета «Математика» и федеральным учебным планом, как в рамках базового уровня, так и углубленного уровня, предусмотрено введение в 7-9 классах нового учебного курса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«Вероятность и статистика»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. ФОП ООО определено введение данного курса с выделением соответствующего для изучения учебного времени начиная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с 7 класса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. Чтобы обеспечить реализацию требований ФГОС основного общего образования учащимися 8 и 9 классов, овладение программой учебного курса «Вероятность и статистика»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</a:rPr>
              <a:t>целесообразно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организовать в рамках учебного курса «Алгебра», для чего следует добавить в него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вероятностно-статистическое содержание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, предусмотренное программой к изучению в настоящий и предшествующие годы обучения, а также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добавить один час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в учебный план.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???????????</a:t>
            </a:r>
            <a:endParaRPr lang="ru-RU" sz="1600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/>
              </a:rPr>
              <a:t>Также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возможно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использование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ресурса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часов внеурочной деятельности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, что позволило бы в большей степени реализовать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</a:rPr>
              <a:t>деятельностный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 и практико-ориентированный подходы к овладению содержанием учебного курса «Вероятность и статистика». При этом обращаем внимание на необходимость организации текущего контроля успеваемости и промежуточной аттестации по указанному курсу.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?????????????</a:t>
            </a:r>
            <a:endParaRPr lang="ru-RU" sz="1600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/>
              </a:rPr>
              <a:t>При этом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в учебном плане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образовательной организации, а также при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ведении классного журнала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в 7-9 классах указывается наименование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конкретного учебного курса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«Алгебра», «Геометрия» или «Вероятность и статистика», а при выставлении итоговой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оценки в аттестат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указывается наименование учебного предмета «Математика» и проставляется оценка как 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среднее арифметическое </a:t>
            </a:r>
            <a:r>
              <a:rPr lang="ru-RU" sz="1600" dirty="0">
                <a:solidFill>
                  <a:srgbClr val="7030A0"/>
                </a:solidFill>
                <a:latin typeface="Times New Roman"/>
              </a:rPr>
              <a:t>годовых отметок по трем учебным курсам и экзаменационной отметки выпускника.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Коллизии в содержании учебных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?????????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/>
              </a:rPr>
              <a:t>          В </a:t>
            </a:r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случае если в 2022-2023 учебном году в образовательной организации не реализовывалось преподавание в 5 классе учебного предмета «Основы духовно-нравственной культуры народов России» при внедрении ФОП ООО целесообразно предусмотреть в учебном плане 6 класса помимо одного часа, предусмотренного федеральным учебным планом, дополнительно один час в неделю в рамках внеурочной деятельности на освоение образовательной программы по учебному предмету «Основы духовно-нравственной культуры народов России» за 5-6 классы в течение одного учебного года.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5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Коллизии в содержании учебных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/>
          <a:lstStyle/>
          <a:p>
            <a:r>
              <a:rPr lang="ru-RU" sz="2000" dirty="0">
                <a:solidFill>
                  <a:srgbClr val="7030A0"/>
                </a:solidFill>
                <a:latin typeface="Times New Roman"/>
              </a:rPr>
              <a:t>При разработке учебного плана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</a:rPr>
              <a:t>среднего </a:t>
            </a:r>
            <a:r>
              <a:rPr lang="ru-RU" sz="2000" dirty="0">
                <a:solidFill>
                  <a:srgbClr val="7030A0"/>
                </a:solidFill>
                <a:latin typeface="Times New Roman"/>
              </a:rPr>
              <a:t>общего образования в классах психолого-педагогической направленности за основу при учебном планировании целесообразно выбирать один из вариантов учебного плана гуманитарного профиля с учетом положений Концепции профильных психолого-педагогических классов, разработанной в 2021 году ФГАОУ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</a:rPr>
              <a:t>». </a:t>
            </a:r>
            <a:endParaRPr lang="ru-RU" sz="2000" dirty="0">
              <a:solidFill>
                <a:srgbClr val="7030A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/>
              </a:rPr>
              <a:t>интересах обучающихся и их родителей (законных представителей) в учебный план </a:t>
            </a:r>
            <a:r>
              <a:rPr lang="ru-RU" sz="2000" b="1" dirty="0">
                <a:solidFill>
                  <a:srgbClr val="7030A0"/>
                </a:solidFill>
                <a:latin typeface="Times New Roman"/>
              </a:rPr>
              <a:t>может быть включено изучение 3 и более учебных предметов на углубленном уровне</a:t>
            </a:r>
            <a:r>
              <a:rPr lang="ru-RU" sz="2000" dirty="0">
                <a:solidFill>
                  <a:srgbClr val="7030A0"/>
                </a:solidFill>
                <a:latin typeface="Times New Roman"/>
              </a:rPr>
              <a:t>. При этом образовательная организация самостоятельно распределяет количество часов, отводимых на изучение учебных предметов.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/>
              </a:rPr>
              <a:t>Программы профильного обучения (в том числе программы по учебным предметам, изучаемым на углубленном уровне) реализуются за счет комбинации учебных часов, отводимых на урочную деятельность, и учебных часов, </a:t>
            </a:r>
            <a:r>
              <a:rPr lang="ru-RU" sz="2000" dirty="0">
                <a:solidFill>
                  <a:srgbClr val="FF0000"/>
                </a:solidFill>
                <a:latin typeface="Times New Roman"/>
              </a:rPr>
              <a:t>предусмотренных на внеурочную деятельность.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??????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4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с 1 сентября 2022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540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744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176464" cy="5688632"/>
          </a:xfrm>
        </p:spPr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Статья 43. Обязанности и ответственность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обучающихся</a:t>
            </a: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Обучающиеся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добросовестно осваивать образовательную программу, выполнять индивидуальный учебный план, в том числе посещать предусмотренные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планом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программы;</a:t>
            </a:r>
          </a:p>
          <a:p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752528" cy="5616624"/>
          </a:xfrm>
        </p:spPr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Статья 34. Основные права обучающихся и меры их социальной поддержки 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стимулирования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Обучающиеся имеют право на посещение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выбору мероприятий, которые проводятся в организации,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образовательную деятельность, и не предусмотрены учебным планом, в порядке, установленном локальными нормативными актами. Привлечение обучающихся без их согласия и несовершеннолетних обучающихся без согласия их родителей (законных представителей) к труду, не предусмотренному образовательной программой, запрещается.</a:t>
            </a:r>
          </a:p>
          <a:p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2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2952328"/>
          </a:xfrm>
        </p:spPr>
        <p:txBody>
          <a:bodyPr/>
          <a:lstStyle/>
          <a:p>
            <a:pPr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sz="20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Массовое </a:t>
            </a:r>
            <a:r>
              <a:rPr lang="ru-RU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внедрение </a:t>
            </a:r>
            <a:r>
              <a:rPr lang="ru-RU" sz="20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ФООП планируется провести </a:t>
            </a:r>
            <a:r>
              <a:rPr lang="ru-RU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течение двух </a:t>
            </a:r>
            <a:r>
              <a:rPr lang="ru-RU" sz="20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лет. </a:t>
            </a:r>
            <a:r>
              <a:rPr lang="ru-RU" sz="2000" b="1" dirty="0" smtClean="0">
                <a:solidFill>
                  <a:srgbClr val="274E7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Нужно </a:t>
            </a:r>
            <a:r>
              <a:rPr lang="ru-RU" sz="2000" b="1" dirty="0">
                <a:solidFill>
                  <a:srgbClr val="274E7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время, чтобы программы заработали в полном объеме. </a:t>
            </a:r>
            <a:r>
              <a:rPr lang="ru-RU" sz="2000" b="1" dirty="0" smtClean="0">
                <a:solidFill>
                  <a:srgbClr val="274E7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solidFill>
                  <a:srgbClr val="274E7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 составлены на основании утвержденных примерных программ – многие их знают, по ним работают. Каких-то серьезных проблем по переходу не должно быть. Мы понимаем, что нужно время, чтобы процессы были синхронизированы. Будем смотреть, помогать школам и учителям, чтобы быстро эти программы пришли в школы. До 1 сентября мы разработаем программы углубленного уровня. </a:t>
            </a:r>
            <a:endParaRPr lang="ru-RU" sz="2000" b="1" dirty="0">
              <a:solidFill>
                <a:srgbClr val="274E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Массовое внедрение федеральных основных образовательных программ планируется провести в течение двух ле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271455" cy="335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11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25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7030A0"/>
                </a:solidFill>
                <a:latin typeface="Times New Roman"/>
              </a:rPr>
              <a:t>ФГОС среднего общего образования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idx="4294967295"/>
          </p:nvPr>
        </p:nvSpPr>
        <p:spPr>
          <a:xfrm>
            <a:off x="214200" y="1214280"/>
            <a:ext cx="8715240" cy="542880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0066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66"/>
                </a:solidFill>
                <a:latin typeface="Times New Roman"/>
              </a:rPr>
              <a:t>Приказ Минобрнауки России от 17.05.2012 года № 413 «Об утверждении федерального государственного образовательного стандарта среднего общего образования» (с изменениями от 29.12.2014 г., 31.12.2015 г., 29.06.2017 г., </a:t>
            </a:r>
            <a:r>
              <a:rPr lang="ru-RU" sz="2200" b="1" strike="noStrike" spc="-1">
                <a:solidFill>
                  <a:srgbClr val="000066"/>
                </a:solidFill>
                <a:latin typeface="Times New Roman"/>
              </a:rPr>
              <a:t>от 12.08.2022 № 732</a:t>
            </a:r>
            <a:r>
              <a:rPr lang="ru-RU" sz="2200" b="0" strike="noStrike" spc="-1">
                <a:solidFill>
                  <a:srgbClr val="000066"/>
                </a:solidFill>
                <a:latin typeface="Times New Roman"/>
              </a:rPr>
              <a:t>);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1" name="Picture 2"/>
          <p:cNvPicPr/>
          <p:nvPr/>
        </p:nvPicPr>
        <p:blipFill>
          <a:blip r:embed="rId2"/>
          <a:stretch/>
        </p:blipFill>
        <p:spPr>
          <a:xfrm>
            <a:off x="214200" y="2786040"/>
            <a:ext cx="8786520" cy="40716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48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 idx="4294967295"/>
          </p:nvPr>
        </p:nvSpPr>
        <p:spPr>
          <a:xfrm>
            <a:off x="0" y="274680"/>
            <a:ext cx="9143640" cy="867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ФГОС СОО – </a:t>
            </a:r>
            <a:r>
              <a:rPr sz="2800"/>
              <a:t/>
            </a:r>
            <a:br>
              <a:rPr sz="2800"/>
            </a:b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приказ Минпросвещения России от 12.08.2022 № 732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3" name="Содержимое 3"/>
          <p:cNvGraphicFramePr/>
          <p:nvPr/>
        </p:nvGraphicFramePr>
        <p:xfrm>
          <a:off x="142920" y="1428840"/>
          <a:ext cx="2857320" cy="4505400"/>
        </p:xfrm>
        <a:graphic>
          <a:graphicData uri="http://schemas.openxmlformats.org/drawingml/2006/table">
            <a:tbl>
              <a:tblPr/>
              <a:tblGrid>
                <a:gridCol w="2857320"/>
              </a:tblGrid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Учебные предметы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Русский язык / 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Литература / 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99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Родной язык и/ или государственный язык  республики РФ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Родная литература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69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Второй иностранный язык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Иностранный язык / 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Математика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Информатика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564" name="Выноска со стрелкой влево 5"/>
          <p:cNvSpPr/>
          <p:nvPr/>
        </p:nvSpPr>
        <p:spPr>
          <a:xfrm>
            <a:off x="2928960" y="2857320"/>
            <a:ext cx="1428480" cy="19285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FFFFFF"/>
                </a:solidFill>
                <a:latin typeface="Times New Roman"/>
              </a:rPr>
              <a:t>Заявление  учащихся, родителей</a:t>
            </a:r>
            <a:endParaRPr lang="ru-RU" spc="-1">
              <a:solidFill>
                <a:srgbClr val="000000"/>
              </a:solidFill>
            </a:endParaRPr>
          </a:p>
        </p:txBody>
      </p:sp>
      <p:graphicFrame>
        <p:nvGraphicFramePr>
          <p:cNvPr id="565" name="Содержимое 3"/>
          <p:cNvGraphicFramePr/>
          <p:nvPr/>
        </p:nvGraphicFramePr>
        <p:xfrm>
          <a:off x="4643280" y="1357200"/>
          <a:ext cx="2714400" cy="4569480"/>
        </p:xfrm>
        <a:graphic>
          <a:graphicData uri="http://schemas.openxmlformats.org/drawingml/2006/table">
            <a:tbl>
              <a:tblPr/>
              <a:tblGrid>
                <a:gridCol w="2714400"/>
              </a:tblGrid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Учебные предметы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История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Обществознание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География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Физика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Химия /Б, 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Биология /Б, У      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Физическая культура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1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Основы безопасности жизнедеятельности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566" name="Выноска со стрелкой влево 7"/>
          <p:cNvSpPr/>
          <p:nvPr/>
        </p:nvSpPr>
        <p:spPr>
          <a:xfrm>
            <a:off x="7358040" y="3500280"/>
            <a:ext cx="1571400" cy="14284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>
                <a:solidFill>
                  <a:srgbClr val="FFFFFF"/>
                </a:solidFill>
                <a:latin typeface="Times New Roman"/>
              </a:rPr>
              <a:t>Астрономия Естествознание Экология</a:t>
            </a:r>
            <a:endParaRPr lang="ru-RU" sz="1600" spc="-1">
              <a:solidFill>
                <a:srgbClr val="000000"/>
              </a:solidFill>
            </a:endParaRPr>
          </a:p>
        </p:txBody>
      </p:sp>
      <p:sp>
        <p:nvSpPr>
          <p:cNvPr id="567" name="Выноска со стрелкой влево 8"/>
          <p:cNvSpPr/>
          <p:nvPr/>
        </p:nvSpPr>
        <p:spPr>
          <a:xfrm>
            <a:off x="7286760" y="1928880"/>
            <a:ext cx="1499760" cy="12139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>
                <a:solidFill>
                  <a:srgbClr val="FFFFFF"/>
                </a:solidFill>
                <a:latin typeface="Times New Roman"/>
              </a:rPr>
              <a:t>Россия в мире</a:t>
            </a:r>
            <a:endParaRPr lang="ru-RU" sz="1600" spc="-1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">
                <a:solidFill>
                  <a:srgbClr val="FFFFFF"/>
                </a:solidFill>
                <a:latin typeface="Times New Roman"/>
              </a:rPr>
              <a:t>Право Экономика </a:t>
            </a:r>
            <a:endParaRPr lang="ru-RU" sz="1600" spc="-1">
              <a:solidFill>
                <a:srgbClr val="000000"/>
              </a:solidFill>
            </a:endParaRPr>
          </a:p>
        </p:txBody>
      </p:sp>
      <p:sp>
        <p:nvSpPr>
          <p:cNvPr id="568" name="Прямоугольник 9"/>
          <p:cNvSpPr/>
          <p:nvPr/>
        </p:nvSpPr>
        <p:spPr>
          <a:xfrm>
            <a:off x="285840" y="6072120"/>
            <a:ext cx="8500680" cy="4996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spc="-1">
                <a:solidFill>
                  <a:srgbClr val="FFFFFF"/>
                </a:solidFill>
                <a:latin typeface="Times New Roman"/>
              </a:rPr>
              <a:t>Реализация ФГОС СОО с 1 сентября 2023 в 10 классе</a:t>
            </a:r>
            <a:endParaRPr lang="ru-RU" sz="2400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72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учебного года основного общего образования составляет 34 недели. Продолжительность каникул в течение учебного года составляет не менее 30 календарных дней, летом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 менее 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недель. Продолжительность урока в основной школе составляет 40–45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минут. Для классов, в которых обучаются дети с ограниченными возможностями здоровья,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40 минут.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Суммарный объём домашнего задания по всем предметам для каждого класса не должен превышать продолжительности выполнения 2 часа — для 5 класса, 2,5 часа — для 6—8 классов, 3,5 часа — для 9—11 классов. Школа осуществляет контроль объёма домашнего задания учеников каждого класса по всем предметам 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соответствии с санитарными нормами.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Промежуточная аттестация проводится в соответствии с Положением о текущем контроле успеваемости, промежуточной аттестации и итоговом контроле.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ФОП ООО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6120680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71433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СО: Обязательные учебные предметы на базовом или углубленном уровне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от 21.09.2022 № 858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70"/>
            <a:ext cx="8229600" cy="974058"/>
          </a:xfrm>
        </p:spPr>
        <p:txBody>
          <a:bodyPr/>
          <a:lstStyle/>
          <a:p>
            <a:pPr marL="514350" lvl="0" indent="-514350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22 мая  2023 г.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03-870 «О направлении информации»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688632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2022/23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все 1 и 5 классы обучаются по обновленным ФГОС.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обновленные ФГОС начального общего и основного общего образования целесообразно осуществить за два года и завершить его к 2024/25 учебному году.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ФООП является обязательным с 1 сентября 2023 г. для обучающихся всех классов (с первого по одиннадцатый) всех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в обязательном порядке используют федеральные рабочие программы по русскому языку, литературному чтению и окружающему миру в начальной школе, по русскому языку, литературе, истории, обществознанию, географии и ОБЖ в основной и средней школе, которые в настоящее время являются частью утвержденных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 необходимо разработать и утвердить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обновленному ФГОС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ФОП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внести изменения в действующую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СОО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содержания и планируемых результатов по отдельным учебным предметам, включенным в учебный план 11 класса на 2023/24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500854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827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 idx="4294967295"/>
          </p:nvPr>
        </p:nvSpPr>
        <p:spPr>
          <a:xfrm>
            <a:off x="357120" y="214200"/>
            <a:ext cx="8229240" cy="582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Обновленное содержание устареет</a:t>
            </a: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!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8" name="Picture 2"/>
          <p:cNvPicPr/>
          <p:nvPr/>
        </p:nvPicPr>
        <p:blipFill>
          <a:blip r:embed="rId2"/>
          <a:stretch/>
        </p:blipFill>
        <p:spPr>
          <a:xfrm>
            <a:off x="107504" y="1052735"/>
            <a:ext cx="8856984" cy="3489483"/>
          </a:xfrm>
          <a:prstGeom prst="rect">
            <a:avLst/>
          </a:prstGeom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6836" y="53732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2022/23 уч. году все 1 и 5 классы обучаются по обновленным ФГОС. Переход на обновленные ФГОС начального общего и основного общего образования целесообразно осуществить за два года и завершить его к 2024/25 учебному году.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4221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Письмо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России от 22 мая  2023 г.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 03-870 «О направлении информации»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39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5729"/>
            <a:ext cx="78867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9144000" cy="29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="" xmlns:a16="http://schemas.microsoft.com/office/drawing/2014/main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ООО с 1 сентября 2023 г.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="" xmlns:a16="http://schemas.microsoft.com/office/drawing/2014/main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891480"/>
              </p:ext>
            </p:extLst>
          </p:nvPr>
        </p:nvGraphicFramePr>
        <p:xfrm>
          <a:off x="214282" y="620691"/>
          <a:ext cx="8786874" cy="6035064"/>
        </p:xfrm>
        <a:graphic>
          <a:graphicData uri="http://schemas.openxmlformats.org/drawingml/2006/table">
            <a:tbl>
              <a:tblPr/>
              <a:tblGrid>
                <a:gridCol w="2594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7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5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7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3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Федеральные рабочие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учебных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предметов: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язык, литература, история, обществознание, география, ОБЖ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Рабочие программы курсов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Программа формирования УУД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Федеральная рабочая программа воспитания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Программа коррекционной работы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Федеральный учебный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План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Федеральный 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Федеральный календарный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воспитательной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реализации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ФОП СОО. Пояснительная записка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32831" r="26798" b="6559"/>
          <a:stretch/>
        </p:blipFill>
        <p:spPr bwMode="auto">
          <a:xfrm>
            <a:off x="0" y="836712"/>
            <a:ext cx="90364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8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</Template>
  <TotalTime>5596</TotalTime>
  <Words>1808</Words>
  <Application>Microsoft Office PowerPoint</Application>
  <PresentationFormat>Экран (4:3)</PresentationFormat>
  <Paragraphs>121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23_Тема Office</vt:lpstr>
      <vt:lpstr>7_Тема Office</vt:lpstr>
      <vt:lpstr>25_Тема Office</vt:lpstr>
      <vt:lpstr>   Федеральные основные общеобразовательные программы начального, основного и среднего образования  </vt:lpstr>
      <vt:lpstr>ФГОС с 1 сентября 2022</vt:lpstr>
      <vt:lpstr>  Письмо Минпросвещения России от 22 мая  2023 г.  № 03-870 «О направлении информации» </vt:lpstr>
      <vt:lpstr>Обновленное содержание устареет! </vt:lpstr>
      <vt:lpstr>Единое содержание общего образования</vt:lpstr>
      <vt:lpstr>Презентация PowerPoint</vt:lpstr>
      <vt:lpstr>ООП ООО с 1 сентября 2023 г.</vt:lpstr>
      <vt:lpstr>ФОП СОО. Пояснительная записка</vt:lpstr>
      <vt:lpstr>Презентация PowerPoint</vt:lpstr>
      <vt:lpstr>Презентация PowerPoint</vt:lpstr>
      <vt:lpstr>Презентация PowerPoint</vt:lpstr>
      <vt:lpstr>Федеральная программа «Русский язык»</vt:lpstr>
      <vt:lpstr>ФГОС: Рабочая программа учебного предмета</vt:lpstr>
      <vt:lpstr>  Положение  о рабочей программе учебных предметов, учебных курсов </vt:lpstr>
      <vt:lpstr>ФЗ «Об образовании в РФ»</vt:lpstr>
      <vt:lpstr>Коллизии в Содержании учебных программ</vt:lpstr>
      <vt:lpstr>Коллизии в содержании учебных предметов</vt:lpstr>
      <vt:lpstr>Коллизии в содержании учебных предметов ?????????</vt:lpstr>
      <vt:lpstr>Коллизии в содержании учебных предметов</vt:lpstr>
      <vt:lpstr>ФЗ «Об образовании в РФ»</vt:lpstr>
      <vt:lpstr>       Массовое внедрение ФООП планируется провести в течение двух лет. Нужно время, чтобы программы заработали в полном объеме. Многие программы составлены на основании утвержденных примерных программ – многие их знают, по ним работают. Каких-то серьезных проблем по переходу не должно быть. Мы понимаем, что нужно время, чтобы процессы были синхронизированы. Будем смотреть, помогать школам и учителям, чтобы быстро эти программы пришли в школы. До 1 сентября мы разработаем программы углубленного уровня. </vt:lpstr>
      <vt:lpstr>ФГОС среднего общего образования</vt:lpstr>
      <vt:lpstr>ФГОС СОО –  приказ Минпросвещения России от 12.08.2022 № 732 </vt:lpstr>
      <vt:lpstr>Презентация PowerPoint</vt:lpstr>
      <vt:lpstr>Пояснительная записка</vt:lpstr>
      <vt:lpstr>Учебный план ФОП ООО</vt:lpstr>
      <vt:lpstr>ФГОС СО: Обязательные учебные предметы на базовом или углубленном уровне</vt:lpstr>
      <vt:lpstr>Презентация PowerPoint</vt:lpstr>
      <vt:lpstr>Приказ от 21.09.2022 № 858 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 Иванова</cp:lastModifiedBy>
  <cp:revision>550</cp:revision>
  <cp:lastPrinted>1601-01-01T00:00:00Z</cp:lastPrinted>
  <dcterms:created xsi:type="dcterms:W3CDTF">2014-10-01T00:34:48Z</dcterms:created>
  <dcterms:modified xsi:type="dcterms:W3CDTF">2023-11-15T18:22:10Z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